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84" r:id="rId5"/>
    <p:sldId id="282" r:id="rId6"/>
    <p:sldId id="260" r:id="rId7"/>
    <p:sldId id="261" r:id="rId8"/>
    <p:sldId id="278" r:id="rId9"/>
    <p:sldId id="274" r:id="rId10"/>
    <p:sldId id="283" r:id="rId11"/>
    <p:sldId id="277" r:id="rId12"/>
    <p:sldId id="265" r:id="rId13"/>
    <p:sldId id="281" r:id="rId14"/>
    <p:sldId id="285"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6435DD-132B-46CE-9FBE-930C9264BA9B}" v="517" dt="2023-03-01T00:07:39.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59" autoAdjust="0"/>
    <p:restoredTop sz="95845" autoAdjust="0"/>
  </p:normalViewPr>
  <p:slideViewPr>
    <p:cSldViewPr snapToGrid="0">
      <p:cViewPr varScale="1">
        <p:scale>
          <a:sx n="82" d="100"/>
          <a:sy n="82" d="100"/>
        </p:scale>
        <p:origin x="1176" y="90"/>
      </p:cViewPr>
      <p:guideLst/>
    </p:cSldViewPr>
  </p:slideViewPr>
  <p:outlineViewPr>
    <p:cViewPr>
      <p:scale>
        <a:sx n="33" d="100"/>
        <a:sy n="33" d="100"/>
      </p:scale>
      <p:origin x="0" y="-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88335-C95F-4BDA-BB03-AA65E66434BD}" type="datetimeFigureOut">
              <a:rPr lang="en-US" smtClean="0"/>
              <a:t>4/22/2023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0696D0-F202-4AB2-8DB9-49F4619AF906}" type="slidenum">
              <a:rPr lang="en-US" smtClean="0"/>
              <a:t>‹#›</a:t>
            </a:fld>
            <a:endParaRPr lang="en-US"/>
          </a:p>
        </p:txBody>
      </p:sp>
    </p:spTree>
    <p:extLst>
      <p:ext uri="{BB962C8B-B14F-4D97-AF65-F5344CB8AC3E}">
        <p14:creationId xmlns:p14="http://schemas.microsoft.com/office/powerpoint/2010/main" val="24741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0696D0-F202-4AB2-8DB9-49F4619AF906}" type="slidenum">
              <a:rPr lang="en-US" smtClean="0"/>
              <a:t>14</a:t>
            </a:fld>
            <a:endParaRPr lang="en-US"/>
          </a:p>
        </p:txBody>
      </p:sp>
    </p:spTree>
    <p:extLst>
      <p:ext uri="{BB962C8B-B14F-4D97-AF65-F5344CB8AC3E}">
        <p14:creationId xmlns:p14="http://schemas.microsoft.com/office/powerpoint/2010/main" val="2308738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9417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1BD83A-C89A-4BB0-9886-AE2A85239F28}"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75148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4115368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1928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2228843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3205911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1083161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1769287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37856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3917352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249814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1BD83A-C89A-4BB0-9886-AE2A85239F28}"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2883884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1BD83A-C89A-4BB0-9886-AE2A85239F28}" type="datetimeFigureOut">
              <a:rPr lang="en-US" smtClean="0"/>
              <a:t>4/22/2023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404358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4250521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269879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81BD83A-C89A-4BB0-9886-AE2A85239F28}" type="datetimeFigureOut">
              <a:rPr lang="en-US" smtClean="0"/>
              <a:t>4/22/2023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252812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1BD83A-C89A-4BB0-9886-AE2A85239F28}"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0C7BC-D04F-4BEF-A6C9-260BB2942E23}" type="slidenum">
              <a:rPr lang="en-US" smtClean="0"/>
              <a:t>‹#›</a:t>
            </a:fld>
            <a:endParaRPr lang="en-US"/>
          </a:p>
        </p:txBody>
      </p:sp>
    </p:spTree>
    <p:extLst>
      <p:ext uri="{BB962C8B-B14F-4D97-AF65-F5344CB8AC3E}">
        <p14:creationId xmlns:p14="http://schemas.microsoft.com/office/powerpoint/2010/main" val="306913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81BD83A-C89A-4BB0-9886-AE2A85239F28}" type="datetimeFigureOut">
              <a:rPr lang="en-US" smtClean="0"/>
              <a:t>4/22/2023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080C7BC-D04F-4BEF-A6C9-260BB2942E23}" type="slidenum">
              <a:rPr lang="en-US" smtClean="0"/>
              <a:t>‹#›</a:t>
            </a:fld>
            <a:endParaRPr lang="en-US"/>
          </a:p>
        </p:txBody>
      </p:sp>
    </p:spTree>
    <p:extLst>
      <p:ext uri="{BB962C8B-B14F-4D97-AF65-F5344CB8AC3E}">
        <p14:creationId xmlns:p14="http://schemas.microsoft.com/office/powerpoint/2010/main" val="22341949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businessnewsdaily.com/9102-implement-an-electronic-health-records-system.html" TargetMode="External"/><Relationship Id="rId3" Type="http://schemas.openxmlformats.org/officeDocument/2006/relationships/hyperlink" Target="https://www.healthit.gov/playbook/electronic-health-records/" TargetMode="External"/><Relationship Id="rId7" Type="http://schemas.openxmlformats.org/officeDocument/2006/relationships/hyperlink" Target="https://www.healthit.gov/faq/how-do-i-conduct-post-implementation-evalua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truenorthitg.com/ehr-implementation-plan/#:~:text=Step-by-Step%20Guide%20on%20How%20to%20Implement%20an%20EHR,for%20Go-Live%20...%208%208.%20Post-Launch%20Reflection%20" TargetMode="External"/><Relationship Id="rId5" Type="http://schemas.openxmlformats.org/officeDocument/2006/relationships/hyperlink" Target="https://riseapps.co/stages-of-ehr-implementation/" TargetMode="External"/><Relationship Id="rId10" Type="http://schemas.openxmlformats.org/officeDocument/2006/relationships/hyperlink" Target="https://technologyadvice.com/best-ehr-software-lp/?utm_source=bing&amp;utm_medium=cpc&amp;utm_term=electronic%20health%20record%20system&amp;utm_content=EHR&amp;utm_campaign=436326840&amp;utm_device=c&amp;msclkid=739c5d6bd6771b80dfcb3e90f87c9b59" TargetMode="External"/><Relationship Id="rId4" Type="http://schemas.openxmlformats.org/officeDocument/2006/relationships/hyperlink" Target="https://www.psqh.com/analysis/a-four-step-guide-to-ehr-system-implementation/" TargetMode="External"/><Relationship Id="rId9" Type="http://schemas.openxmlformats.org/officeDocument/2006/relationships/hyperlink" Target="https://www.softwareadvice.com/resources/ehr-evaluation-checklis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6" name="Rectangle 1032">
            <a:extLst>
              <a:ext uri="{FF2B5EF4-FFF2-40B4-BE49-F238E27FC236}">
                <a16:creationId xmlns:a16="http://schemas.microsoft.com/office/drawing/2014/main" id="{F3F4807A-5068-4492-8025-D75F320E9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33A2E5-6ECF-477A-49A0-1EB3B5740571}"/>
              </a:ext>
            </a:extLst>
          </p:cNvPr>
          <p:cNvSpPr>
            <a:spLocks noGrp="1"/>
          </p:cNvSpPr>
          <p:nvPr>
            <p:ph type="ctrTitle"/>
          </p:nvPr>
        </p:nvSpPr>
        <p:spPr>
          <a:xfrm>
            <a:off x="6995920" y="304801"/>
            <a:ext cx="5030979" cy="3022599"/>
          </a:xfrm>
        </p:spPr>
        <p:txBody>
          <a:bodyPr>
            <a:normAutofit/>
          </a:bodyPr>
          <a:lstStyle/>
          <a:p>
            <a:r>
              <a:rPr lang="en-US" sz="4800" dirty="0">
                <a:solidFill>
                  <a:srgbClr val="EBEBEB"/>
                </a:solidFill>
                <a:latin typeface="Amasis MT Pro Black" panose="02040A04050005020304" pitchFamily="18" charset="0"/>
              </a:rPr>
              <a:t>Project Review Presentation</a:t>
            </a:r>
          </a:p>
        </p:txBody>
      </p:sp>
      <p:sp>
        <p:nvSpPr>
          <p:cNvPr id="3" name="Subtitle 2">
            <a:extLst>
              <a:ext uri="{FF2B5EF4-FFF2-40B4-BE49-F238E27FC236}">
                <a16:creationId xmlns:a16="http://schemas.microsoft.com/office/drawing/2014/main" id="{A102E96F-9B0B-F6D6-724F-C98B353F1920}"/>
              </a:ext>
            </a:extLst>
          </p:cNvPr>
          <p:cNvSpPr>
            <a:spLocks noGrp="1"/>
          </p:cNvSpPr>
          <p:nvPr>
            <p:ph type="subTitle" idx="1"/>
          </p:nvPr>
        </p:nvSpPr>
        <p:spPr>
          <a:xfrm>
            <a:off x="7385967" y="4267200"/>
            <a:ext cx="4158334" cy="1942637"/>
          </a:xfrm>
        </p:spPr>
        <p:txBody>
          <a:bodyPr>
            <a:normAutofit/>
          </a:bodyPr>
          <a:lstStyle/>
          <a:p>
            <a:r>
              <a:rPr lang="en-US" sz="1800" dirty="0">
                <a:solidFill>
                  <a:schemeClr val="tx2">
                    <a:lumMod val="40000"/>
                    <a:lumOff val="60000"/>
                  </a:schemeClr>
                </a:solidFill>
                <a:latin typeface="Amasis MT Pro Black" panose="02040A04050005020304" pitchFamily="18" charset="0"/>
              </a:rPr>
              <a:t>MET CS 581-HEALTH INFORMATION SYSTEMS</a:t>
            </a:r>
          </a:p>
          <a:p>
            <a:endParaRPr lang="en-US" sz="1800" dirty="0">
              <a:solidFill>
                <a:schemeClr val="tx2">
                  <a:lumMod val="40000"/>
                  <a:lumOff val="60000"/>
                </a:schemeClr>
              </a:solidFill>
              <a:latin typeface="Amasis MT Pro Black" panose="02040A04050005020304" pitchFamily="18" charset="0"/>
            </a:endParaRPr>
          </a:p>
          <a:p>
            <a:r>
              <a:rPr lang="en-US" sz="1800" dirty="0">
                <a:solidFill>
                  <a:schemeClr val="tx2">
                    <a:lumMod val="40000"/>
                    <a:lumOff val="60000"/>
                  </a:schemeClr>
                </a:solidFill>
                <a:latin typeface="Amasis MT Pro Black" panose="02040A04050005020304" pitchFamily="18" charset="0"/>
              </a:rPr>
              <a:t>PREPARED BY:</a:t>
            </a:r>
          </a:p>
          <a:p>
            <a:r>
              <a:rPr lang="en-US" sz="1800" dirty="0">
                <a:solidFill>
                  <a:schemeClr val="tx2">
                    <a:lumMod val="40000"/>
                    <a:lumOff val="60000"/>
                  </a:schemeClr>
                </a:solidFill>
                <a:latin typeface="Amasis MT Pro Black" panose="02040A04050005020304" pitchFamily="18" charset="0"/>
              </a:rPr>
              <a:t>DEEPASHREE RAJENDRAPRASAD</a:t>
            </a:r>
          </a:p>
        </p:txBody>
      </p:sp>
      <p:sp>
        <p:nvSpPr>
          <p:cNvPr id="1057" name="Freeform 36">
            <a:extLst>
              <a:ext uri="{FF2B5EF4-FFF2-40B4-BE49-F238E27FC236}">
                <a16:creationId xmlns:a16="http://schemas.microsoft.com/office/drawing/2014/main" id="{B24996F8-180C-4DCB-8A26-DFA336CDE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49646"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1058" name="Freeform: Shape 1036">
            <a:extLst>
              <a:ext uri="{FF2B5EF4-FFF2-40B4-BE49-F238E27FC236}">
                <a16:creationId xmlns:a16="http://schemas.microsoft.com/office/drawing/2014/main" id="{D8B22DE2-C518-4F77-BE90-E1B6B1909D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400000" flipH="1">
            <a:off x="68960" y="-68960"/>
            <a:ext cx="6858001" cy="6995918"/>
          </a:xfrm>
          <a:custGeom>
            <a:avLst/>
            <a:gdLst>
              <a:gd name="connsiteX0" fmla="*/ 6858001 w 6858001"/>
              <a:gd name="connsiteY0" fmla="*/ 1344715 h 6995918"/>
              <a:gd name="connsiteX1" fmla="*/ 6858001 w 6858001"/>
              <a:gd name="connsiteY1" fmla="*/ 1177 h 6995918"/>
              <a:gd name="connsiteX2" fmla="*/ 6702324 w 6858001"/>
              <a:gd name="connsiteY2" fmla="*/ 26222 h 6995918"/>
              <a:gd name="connsiteX3" fmla="*/ 6547333 w 6858001"/>
              <a:gd name="connsiteY3" fmla="*/ 50091 h 6995918"/>
              <a:gd name="connsiteX4" fmla="*/ 6391657 w 6858001"/>
              <a:gd name="connsiteY4" fmla="*/ 73455 h 6995918"/>
              <a:gd name="connsiteX5" fmla="*/ 6235294 w 6858001"/>
              <a:gd name="connsiteY5" fmla="*/ 93458 h 6995918"/>
              <a:gd name="connsiteX6" fmla="*/ 6079618 w 6858001"/>
              <a:gd name="connsiteY6" fmla="*/ 113629 h 6995918"/>
              <a:gd name="connsiteX7" fmla="*/ 5923255 w 6858001"/>
              <a:gd name="connsiteY7" fmla="*/ 132455 h 6995918"/>
              <a:gd name="connsiteX8" fmla="*/ 5768950 w 6858001"/>
              <a:gd name="connsiteY8" fmla="*/ 148591 h 6995918"/>
              <a:gd name="connsiteX9" fmla="*/ 5612588 w 6858001"/>
              <a:gd name="connsiteY9" fmla="*/ 163887 h 6995918"/>
              <a:gd name="connsiteX10" fmla="*/ 5456911 w 6858001"/>
              <a:gd name="connsiteY10" fmla="*/ 177839 h 6995918"/>
              <a:gd name="connsiteX11" fmla="*/ 5303978 w 6858001"/>
              <a:gd name="connsiteY11" fmla="*/ 189941 h 6995918"/>
              <a:gd name="connsiteX12" fmla="*/ 5148987 w 6858001"/>
              <a:gd name="connsiteY12" fmla="*/ 202044 h 6995918"/>
              <a:gd name="connsiteX13" fmla="*/ 4996054 w 6858001"/>
              <a:gd name="connsiteY13" fmla="*/ 212129 h 6995918"/>
              <a:gd name="connsiteX14" fmla="*/ 4843120 w 6858001"/>
              <a:gd name="connsiteY14" fmla="*/ 220029 h 6995918"/>
              <a:gd name="connsiteX15" fmla="*/ 4690873 w 6858001"/>
              <a:gd name="connsiteY15" fmla="*/ 228266 h 6995918"/>
              <a:gd name="connsiteX16" fmla="*/ 4539997 w 6858001"/>
              <a:gd name="connsiteY16" fmla="*/ 235157 h 6995918"/>
              <a:gd name="connsiteX17" fmla="*/ 4390492 w 6858001"/>
              <a:gd name="connsiteY17" fmla="*/ 240032 h 6995918"/>
              <a:gd name="connsiteX18" fmla="*/ 4240988 w 6858001"/>
              <a:gd name="connsiteY18" fmla="*/ 244234 h 6995918"/>
              <a:gd name="connsiteX19" fmla="*/ 4092855 w 6858001"/>
              <a:gd name="connsiteY19" fmla="*/ 248268 h 6995918"/>
              <a:gd name="connsiteX20" fmla="*/ 3946780 w 6858001"/>
              <a:gd name="connsiteY20" fmla="*/ 250117 h 6995918"/>
              <a:gd name="connsiteX21" fmla="*/ 3800704 w 6858001"/>
              <a:gd name="connsiteY21" fmla="*/ 252134 h 6995918"/>
              <a:gd name="connsiteX22" fmla="*/ 3656686 w 6858001"/>
              <a:gd name="connsiteY22" fmla="*/ 253143 h 6995918"/>
              <a:gd name="connsiteX23" fmla="*/ 3514040 w 6858001"/>
              <a:gd name="connsiteY23" fmla="*/ 252134 h 6995918"/>
              <a:gd name="connsiteX24" fmla="*/ 3372765 w 6858001"/>
              <a:gd name="connsiteY24" fmla="*/ 252134 h 6995918"/>
              <a:gd name="connsiteX25" fmla="*/ 3232862 w 6858001"/>
              <a:gd name="connsiteY25" fmla="*/ 250117 h 6995918"/>
              <a:gd name="connsiteX26" fmla="*/ 3095702 w 6858001"/>
              <a:gd name="connsiteY26" fmla="*/ 247092 h 6995918"/>
              <a:gd name="connsiteX27" fmla="*/ 2959914 w 6858001"/>
              <a:gd name="connsiteY27" fmla="*/ 244234 h 6995918"/>
              <a:gd name="connsiteX28" fmla="*/ 2826868 w 6858001"/>
              <a:gd name="connsiteY28" fmla="*/ 241040 h 6995918"/>
              <a:gd name="connsiteX29" fmla="*/ 2694509 w 6858001"/>
              <a:gd name="connsiteY29" fmla="*/ 236166 h 6995918"/>
              <a:gd name="connsiteX30" fmla="*/ 2564208 w 6858001"/>
              <a:gd name="connsiteY30" fmla="*/ 230955 h 6995918"/>
              <a:gd name="connsiteX31" fmla="*/ 2436649 w 6858001"/>
              <a:gd name="connsiteY31" fmla="*/ 226249 h 6995918"/>
              <a:gd name="connsiteX32" fmla="*/ 2187703 w 6858001"/>
              <a:gd name="connsiteY32" fmla="*/ 212969 h 6995918"/>
              <a:gd name="connsiteX33" fmla="*/ 1949045 w 6858001"/>
              <a:gd name="connsiteY33" fmla="*/ 198850 h 6995918"/>
              <a:gd name="connsiteX34" fmla="*/ 1719988 w 6858001"/>
              <a:gd name="connsiteY34" fmla="*/ 184058 h 6995918"/>
              <a:gd name="connsiteX35" fmla="*/ 1503275 w 6858001"/>
              <a:gd name="connsiteY35" fmla="*/ 167753 h 6995918"/>
              <a:gd name="connsiteX36" fmla="*/ 1296163 w 6858001"/>
              <a:gd name="connsiteY36" fmla="*/ 150776 h 6995918"/>
              <a:gd name="connsiteX37" fmla="*/ 1104139 w 6858001"/>
              <a:gd name="connsiteY37" fmla="*/ 132455 h 6995918"/>
              <a:gd name="connsiteX38" fmla="*/ 923774 w 6858001"/>
              <a:gd name="connsiteY38" fmla="*/ 114469 h 6995918"/>
              <a:gd name="connsiteX39" fmla="*/ 757810 w 6858001"/>
              <a:gd name="connsiteY39" fmla="*/ 96484 h 6995918"/>
              <a:gd name="connsiteX40" fmla="*/ 605563 w 6858001"/>
              <a:gd name="connsiteY40" fmla="*/ 79507 h 6995918"/>
              <a:gd name="connsiteX41" fmla="*/ 470460 w 6858001"/>
              <a:gd name="connsiteY41" fmla="*/ 63370 h 6995918"/>
              <a:gd name="connsiteX42" fmla="*/ 348388 w 6858001"/>
              <a:gd name="connsiteY42" fmla="*/ 48074 h 6995918"/>
              <a:gd name="connsiteX43" fmla="*/ 245518 w 6858001"/>
              <a:gd name="connsiteY43" fmla="*/ 35299 h 6995918"/>
              <a:gd name="connsiteX44" fmla="*/ 159107 w 6858001"/>
              <a:gd name="connsiteY44" fmla="*/ 23197 h 6995918"/>
              <a:gd name="connsiteX45" fmla="*/ 40463 w 6858001"/>
              <a:gd name="connsiteY45" fmla="*/ 5883 h 6995918"/>
              <a:gd name="connsiteX46" fmla="*/ 1 w 6858001"/>
              <a:gd name="connsiteY46" fmla="*/ 0 h 6995918"/>
              <a:gd name="connsiteX47" fmla="*/ 1 w 6858001"/>
              <a:gd name="connsiteY47" fmla="*/ 905354 h 6995918"/>
              <a:gd name="connsiteX48" fmla="*/ 0 w 6858001"/>
              <a:gd name="connsiteY48" fmla="*/ 905354 h 6995918"/>
              <a:gd name="connsiteX49" fmla="*/ 0 w 6858001"/>
              <a:gd name="connsiteY49" fmla="*/ 6995918 h 6995918"/>
              <a:gd name="connsiteX50" fmla="*/ 6858000 w 6858001"/>
              <a:gd name="connsiteY50" fmla="*/ 6995918 h 6995918"/>
              <a:gd name="connsiteX51" fmla="*/ 6858000 w 6858001"/>
              <a:gd name="connsiteY51" fmla="*/ 1344715 h 6995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95918">
                <a:moveTo>
                  <a:pt x="6858001" y="1344715"/>
                </a:moveTo>
                <a:lnTo>
                  <a:pt x="6858001" y="1177"/>
                </a:lnTo>
                <a:lnTo>
                  <a:pt x="6702324" y="26222"/>
                </a:lnTo>
                <a:lnTo>
                  <a:pt x="6547333" y="50091"/>
                </a:lnTo>
                <a:lnTo>
                  <a:pt x="6391657" y="73455"/>
                </a:lnTo>
                <a:lnTo>
                  <a:pt x="6235294" y="93458"/>
                </a:lnTo>
                <a:lnTo>
                  <a:pt x="6079618" y="113629"/>
                </a:lnTo>
                <a:lnTo>
                  <a:pt x="5923255" y="132455"/>
                </a:lnTo>
                <a:lnTo>
                  <a:pt x="5768950" y="148591"/>
                </a:lnTo>
                <a:lnTo>
                  <a:pt x="5612588" y="163887"/>
                </a:lnTo>
                <a:lnTo>
                  <a:pt x="5456911" y="177839"/>
                </a:lnTo>
                <a:lnTo>
                  <a:pt x="5303978" y="189941"/>
                </a:lnTo>
                <a:lnTo>
                  <a:pt x="5148987" y="202044"/>
                </a:lnTo>
                <a:lnTo>
                  <a:pt x="4996054" y="212129"/>
                </a:lnTo>
                <a:lnTo>
                  <a:pt x="4843120" y="220029"/>
                </a:lnTo>
                <a:lnTo>
                  <a:pt x="4690873" y="228266"/>
                </a:lnTo>
                <a:lnTo>
                  <a:pt x="4539997" y="235157"/>
                </a:lnTo>
                <a:lnTo>
                  <a:pt x="4390492" y="240032"/>
                </a:lnTo>
                <a:lnTo>
                  <a:pt x="4240988" y="244234"/>
                </a:lnTo>
                <a:lnTo>
                  <a:pt x="4092855" y="248268"/>
                </a:lnTo>
                <a:lnTo>
                  <a:pt x="3946780" y="250117"/>
                </a:lnTo>
                <a:lnTo>
                  <a:pt x="3800704" y="252134"/>
                </a:lnTo>
                <a:lnTo>
                  <a:pt x="3656686" y="253143"/>
                </a:lnTo>
                <a:lnTo>
                  <a:pt x="3514040" y="252134"/>
                </a:lnTo>
                <a:lnTo>
                  <a:pt x="3372765" y="252134"/>
                </a:lnTo>
                <a:lnTo>
                  <a:pt x="3232862" y="250117"/>
                </a:lnTo>
                <a:lnTo>
                  <a:pt x="3095702" y="247092"/>
                </a:lnTo>
                <a:lnTo>
                  <a:pt x="2959914" y="244234"/>
                </a:lnTo>
                <a:lnTo>
                  <a:pt x="2826868" y="241040"/>
                </a:lnTo>
                <a:lnTo>
                  <a:pt x="2694509" y="236166"/>
                </a:lnTo>
                <a:lnTo>
                  <a:pt x="2564208" y="230955"/>
                </a:lnTo>
                <a:lnTo>
                  <a:pt x="2436649" y="226249"/>
                </a:lnTo>
                <a:lnTo>
                  <a:pt x="2187703" y="212969"/>
                </a:lnTo>
                <a:lnTo>
                  <a:pt x="1949045" y="198850"/>
                </a:lnTo>
                <a:lnTo>
                  <a:pt x="1719988" y="184058"/>
                </a:lnTo>
                <a:lnTo>
                  <a:pt x="1503275" y="167753"/>
                </a:lnTo>
                <a:lnTo>
                  <a:pt x="1296163" y="150776"/>
                </a:lnTo>
                <a:lnTo>
                  <a:pt x="1104139" y="132455"/>
                </a:lnTo>
                <a:lnTo>
                  <a:pt x="923774" y="114469"/>
                </a:lnTo>
                <a:lnTo>
                  <a:pt x="757810" y="96484"/>
                </a:lnTo>
                <a:lnTo>
                  <a:pt x="605563" y="79507"/>
                </a:lnTo>
                <a:lnTo>
                  <a:pt x="470460" y="63370"/>
                </a:lnTo>
                <a:lnTo>
                  <a:pt x="348388" y="48074"/>
                </a:lnTo>
                <a:lnTo>
                  <a:pt x="245518" y="35299"/>
                </a:lnTo>
                <a:lnTo>
                  <a:pt x="159107" y="23197"/>
                </a:lnTo>
                <a:lnTo>
                  <a:pt x="40463" y="5883"/>
                </a:lnTo>
                <a:lnTo>
                  <a:pt x="1" y="0"/>
                </a:lnTo>
                <a:lnTo>
                  <a:pt x="1" y="905354"/>
                </a:lnTo>
                <a:lnTo>
                  <a:pt x="0" y="905354"/>
                </a:lnTo>
                <a:lnTo>
                  <a:pt x="0" y="6995918"/>
                </a:lnTo>
                <a:lnTo>
                  <a:pt x="6858000" y="6995918"/>
                </a:lnTo>
                <a:lnTo>
                  <a:pt x="6858000" y="1344715"/>
                </a:lnTo>
                <a:close/>
              </a:path>
            </a:pathLst>
          </a:custGeom>
          <a:ln>
            <a:noFill/>
          </a:ln>
        </p:spPr>
      </p:sp>
      <p:sp>
        <p:nvSpPr>
          <p:cNvPr id="1059" name="Rectangle 1038">
            <a:extLst>
              <a:ext uri="{FF2B5EF4-FFF2-40B4-BE49-F238E27FC236}">
                <a16:creationId xmlns:a16="http://schemas.microsoft.com/office/drawing/2014/main" id="{630182B0-3559-41D5-9EBC-0BD86BEDA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1028" name="Picture 4" descr="Virginia Women's Center - nurture.">
            <a:extLst>
              <a:ext uri="{FF2B5EF4-FFF2-40B4-BE49-F238E27FC236}">
                <a16:creationId xmlns:a16="http://schemas.microsoft.com/office/drawing/2014/main" id="{F148F7A2-A7E2-4E98-B1B0-863C6526534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699" y="-3"/>
            <a:ext cx="5744291" cy="548688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030" name="Picture 6" descr="Electronic Health Resources LLC">
            <a:extLst>
              <a:ext uri="{FF2B5EF4-FFF2-40B4-BE49-F238E27FC236}">
                <a16:creationId xmlns:a16="http://schemas.microsoft.com/office/drawing/2014/main" id="{A806C7DC-2C49-9BF5-B33B-051382789C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218" y="4586674"/>
            <a:ext cx="4681146" cy="1774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21044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51F92-5D62-99BD-2EBD-750340369702}"/>
              </a:ext>
            </a:extLst>
          </p:cNvPr>
          <p:cNvSpPr>
            <a:spLocks noGrp="1"/>
          </p:cNvSpPr>
          <p:nvPr>
            <p:ph type="title"/>
          </p:nvPr>
        </p:nvSpPr>
        <p:spPr>
          <a:xfrm>
            <a:off x="646111" y="161366"/>
            <a:ext cx="9627442" cy="892884"/>
          </a:xfrm>
        </p:spPr>
        <p:txBody>
          <a:bodyPr/>
          <a:lstStyle/>
          <a:p>
            <a:r>
              <a:rPr lang="en-US" b="1"/>
              <a:t>                      GANTT CHART</a:t>
            </a:r>
            <a:endParaRPr lang="en-US" b="1" dirty="0"/>
          </a:p>
        </p:txBody>
      </p:sp>
      <p:pic>
        <p:nvPicPr>
          <p:cNvPr id="13" name="Content Placeholder 12" descr="Graphical user interface, application, table, Excel&#10;&#10;Description automatically generated">
            <a:extLst>
              <a:ext uri="{FF2B5EF4-FFF2-40B4-BE49-F238E27FC236}">
                <a16:creationId xmlns:a16="http://schemas.microsoft.com/office/drawing/2014/main" id="{E0CF5199-6BA2-BDE0-E883-4A147E51AD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699" y="1269402"/>
            <a:ext cx="11266190" cy="5135880"/>
          </a:xfrm>
        </p:spPr>
      </p:pic>
    </p:spTree>
    <p:extLst>
      <p:ext uri="{BB962C8B-B14F-4D97-AF65-F5344CB8AC3E}">
        <p14:creationId xmlns:p14="http://schemas.microsoft.com/office/powerpoint/2010/main" val="218877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485D9-86E6-CC6D-3143-2BE545F41BD9}"/>
              </a:ext>
            </a:extLst>
          </p:cNvPr>
          <p:cNvSpPr>
            <a:spLocks noGrp="1"/>
          </p:cNvSpPr>
          <p:nvPr>
            <p:ph type="title"/>
          </p:nvPr>
        </p:nvSpPr>
        <p:spPr>
          <a:xfrm>
            <a:off x="101600" y="127000"/>
            <a:ext cx="11722101" cy="1066800"/>
          </a:xfrm>
        </p:spPr>
        <p:txBody>
          <a:bodyPr/>
          <a:lstStyle/>
          <a:p>
            <a:r>
              <a:rPr lang="en-US" b="1" dirty="0"/>
              <a:t>       PROJECT BUDGET (MID-SIZED HOSPITAL)</a:t>
            </a:r>
          </a:p>
        </p:txBody>
      </p:sp>
      <p:sp>
        <p:nvSpPr>
          <p:cNvPr id="14" name="Rectangle 1">
            <a:extLst>
              <a:ext uri="{FF2B5EF4-FFF2-40B4-BE49-F238E27FC236}">
                <a16:creationId xmlns:a16="http://schemas.microsoft.com/office/drawing/2014/main" id="{E27B6C2E-EC27-202A-622E-0F823BF4ECEC}"/>
              </a:ext>
            </a:extLst>
          </p:cNvPr>
          <p:cNvSpPr>
            <a:spLocks noChangeArrowheads="1"/>
          </p:cNvSpPr>
          <p:nvPr/>
        </p:nvSpPr>
        <p:spPr bwMode="auto">
          <a:xfrm>
            <a:off x="-2657228" y="-804673"/>
            <a:ext cx="12648382" cy="561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3" name="Content Placeholder 22">
            <a:extLst>
              <a:ext uri="{FF2B5EF4-FFF2-40B4-BE49-F238E27FC236}">
                <a16:creationId xmlns:a16="http://schemas.microsoft.com/office/drawing/2014/main" id="{12B05E51-5008-B3B6-39C7-4E0FB868EE27}"/>
              </a:ext>
            </a:extLst>
          </p:cNvPr>
          <p:cNvGraphicFramePr>
            <a:graphicFrameLocks noGrp="1"/>
          </p:cNvGraphicFramePr>
          <p:nvPr>
            <p:ph idx="1"/>
            <p:extLst>
              <p:ext uri="{D42A27DB-BD31-4B8C-83A1-F6EECF244321}">
                <p14:modId xmlns:p14="http://schemas.microsoft.com/office/powerpoint/2010/main" val="1868091053"/>
              </p:ext>
            </p:extLst>
          </p:nvPr>
        </p:nvGraphicFramePr>
        <p:xfrm>
          <a:off x="368301" y="1066801"/>
          <a:ext cx="5727699" cy="5705172"/>
        </p:xfrm>
        <a:graphic>
          <a:graphicData uri="http://schemas.openxmlformats.org/drawingml/2006/table">
            <a:tbl>
              <a:tblPr firstRow="1" firstCol="1" bandRow="1">
                <a:tableStyleId>{5C22544A-7EE6-4342-B048-85BDC9FD1C3A}</a:tableStyleId>
              </a:tblPr>
              <a:tblGrid>
                <a:gridCol w="4241210">
                  <a:extLst>
                    <a:ext uri="{9D8B030D-6E8A-4147-A177-3AD203B41FA5}">
                      <a16:colId xmlns:a16="http://schemas.microsoft.com/office/drawing/2014/main" val="3973164351"/>
                    </a:ext>
                  </a:extLst>
                </a:gridCol>
                <a:gridCol w="1486489">
                  <a:extLst>
                    <a:ext uri="{9D8B030D-6E8A-4147-A177-3AD203B41FA5}">
                      <a16:colId xmlns:a16="http://schemas.microsoft.com/office/drawing/2014/main" val="2324318078"/>
                    </a:ext>
                  </a:extLst>
                </a:gridCol>
              </a:tblGrid>
              <a:tr h="459834">
                <a:tc>
                  <a:txBody>
                    <a:bodyPr/>
                    <a:lstStyle/>
                    <a:p>
                      <a:pPr marL="0" marR="0" algn="ctr">
                        <a:lnSpc>
                          <a:spcPct val="107000"/>
                        </a:lnSpc>
                        <a:spcBef>
                          <a:spcPts val="0"/>
                        </a:spcBef>
                        <a:spcAft>
                          <a:spcPts val="0"/>
                        </a:spcAft>
                      </a:pPr>
                      <a:r>
                        <a:rPr lang="en-US" sz="1600" dirty="0">
                          <a:effectLst/>
                        </a:rPr>
                        <a:t>Total Direct Costs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50000"/>
                      </a:schemeClr>
                    </a:solidFill>
                  </a:tcPr>
                </a:tc>
                <a:tc>
                  <a:txBody>
                    <a:bodyPr/>
                    <a:lstStyle/>
                    <a:p>
                      <a:pPr marL="0" marR="0">
                        <a:lnSpc>
                          <a:spcPct val="107000"/>
                        </a:lnSpc>
                        <a:spcBef>
                          <a:spcPts val="0"/>
                        </a:spcBef>
                        <a:spcAft>
                          <a:spcPts val="0"/>
                        </a:spcAft>
                      </a:pPr>
                      <a:r>
                        <a:rPr lang="en-US" sz="1600" dirty="0">
                          <a:effectLst/>
                        </a:rPr>
                        <a:t>    $7,85,000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50000"/>
                      </a:schemeClr>
                    </a:solidFill>
                  </a:tcPr>
                </a:tc>
                <a:extLst>
                  <a:ext uri="{0D108BD9-81ED-4DB2-BD59-A6C34878D82A}">
                    <a16:rowId xmlns:a16="http://schemas.microsoft.com/office/drawing/2014/main" val="2442479863"/>
                  </a:ext>
                </a:extLst>
              </a:tr>
              <a:tr h="760460">
                <a:tc>
                  <a:txBody>
                    <a:bodyPr/>
                    <a:lstStyle/>
                    <a:p>
                      <a:pPr marL="0" marR="0" algn="ctr">
                        <a:lnSpc>
                          <a:spcPct val="107000"/>
                        </a:lnSpc>
                        <a:spcBef>
                          <a:spcPts val="0"/>
                        </a:spcBef>
                        <a:spcAft>
                          <a:spcPts val="0"/>
                        </a:spcAft>
                      </a:pPr>
                      <a:r>
                        <a:rPr lang="en-US" sz="1600" dirty="0">
                          <a:effectLst/>
                        </a:rPr>
                        <a:t>EHR software licensing and implementation fees</a:t>
                      </a:r>
                    </a:p>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$250,000</a:t>
                      </a:r>
                    </a:p>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9580073"/>
                  </a:ext>
                </a:extLst>
              </a:tr>
              <a:tr h="603132">
                <a:tc>
                  <a:txBody>
                    <a:bodyPr/>
                    <a:lstStyle/>
                    <a:p>
                      <a:pPr marL="0" marR="0" algn="ctr">
                        <a:lnSpc>
                          <a:spcPct val="107000"/>
                        </a:lnSpc>
                        <a:spcBef>
                          <a:spcPts val="0"/>
                        </a:spcBef>
                        <a:spcAft>
                          <a:spcPts val="0"/>
                        </a:spcAft>
                      </a:pPr>
                      <a:r>
                        <a:rPr lang="en-US" sz="1600" dirty="0">
                          <a:effectLst/>
                        </a:rPr>
                        <a:t>Hardware (servers, workstations, and peripherals)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$100,000</a:t>
                      </a:r>
                    </a:p>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9399516"/>
                  </a:ext>
                </a:extLst>
              </a:tr>
              <a:tr h="603132">
                <a:tc>
                  <a:txBody>
                    <a:bodyPr/>
                    <a:lstStyle/>
                    <a:p>
                      <a:pPr marL="0" marR="0" algn="ctr">
                        <a:lnSpc>
                          <a:spcPct val="107000"/>
                        </a:lnSpc>
                        <a:spcBef>
                          <a:spcPts val="0"/>
                        </a:spcBef>
                        <a:spcAft>
                          <a:spcPts val="0"/>
                        </a:spcAft>
                      </a:pPr>
                      <a:r>
                        <a:rPr lang="en-US" sz="1600" dirty="0">
                          <a:effectLst/>
                        </a:rPr>
                        <a:t>Integration with existing systems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dirty="0">
                          <a:effectLst/>
                        </a:rPr>
                        <a:t>$50,000</a:t>
                      </a:r>
                    </a:p>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9853870"/>
                  </a:ext>
                </a:extLst>
              </a:tr>
              <a:tr h="603132">
                <a:tc>
                  <a:txBody>
                    <a:bodyPr/>
                    <a:lstStyle/>
                    <a:p>
                      <a:pPr marL="0" marR="0" algn="ctr">
                        <a:lnSpc>
                          <a:spcPct val="107000"/>
                        </a:lnSpc>
                        <a:spcBef>
                          <a:spcPts val="0"/>
                        </a:spcBef>
                        <a:spcAft>
                          <a:spcPts val="0"/>
                        </a:spcAft>
                      </a:pPr>
                      <a:r>
                        <a:rPr lang="en-US" sz="1600" dirty="0">
                          <a:effectLst/>
                        </a:rPr>
                        <a:t>Data migration and conversion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$25,000</a:t>
                      </a:r>
                    </a:p>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7106902"/>
                  </a:ext>
                </a:extLst>
              </a:tr>
              <a:tr h="390317">
                <a:tc>
                  <a:txBody>
                    <a:bodyPr/>
                    <a:lstStyle/>
                    <a:p>
                      <a:pPr marL="0" marR="0" algn="ctr">
                        <a:lnSpc>
                          <a:spcPct val="107000"/>
                        </a:lnSpc>
                        <a:spcBef>
                          <a:spcPts val="0"/>
                        </a:spcBef>
                        <a:spcAft>
                          <a:spcPts val="0"/>
                        </a:spcAft>
                      </a:pPr>
                      <a:r>
                        <a:rPr lang="en-US" sz="1600" dirty="0">
                          <a:effectLst/>
                        </a:rPr>
                        <a:t>System customization and configuration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$50,000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1170181"/>
                  </a:ext>
                </a:extLst>
              </a:tr>
              <a:tr h="619601">
                <a:tc>
                  <a:txBody>
                    <a:bodyPr/>
                    <a:lstStyle/>
                    <a:p>
                      <a:pPr marL="0" marR="0" algn="ctr">
                        <a:lnSpc>
                          <a:spcPct val="107000"/>
                        </a:lnSpc>
                        <a:spcBef>
                          <a:spcPts val="0"/>
                        </a:spcBef>
                        <a:spcAft>
                          <a:spcPts val="0"/>
                        </a:spcAft>
                      </a:pPr>
                      <a:r>
                        <a:rPr lang="en-US" sz="1600" dirty="0">
                          <a:effectLst/>
                        </a:rPr>
                        <a:t>Testing and quality assurance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$10,000</a:t>
                      </a:r>
                    </a:p>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9849228"/>
                  </a:ext>
                </a:extLst>
              </a:tr>
              <a:tr h="619601">
                <a:tc>
                  <a:txBody>
                    <a:bodyPr/>
                    <a:lstStyle/>
                    <a:p>
                      <a:pPr marL="0" marR="0" algn="ctr">
                        <a:lnSpc>
                          <a:spcPct val="107000"/>
                        </a:lnSpc>
                        <a:spcBef>
                          <a:spcPts val="0"/>
                        </a:spcBef>
                        <a:spcAft>
                          <a:spcPts val="0"/>
                        </a:spcAft>
                      </a:pPr>
                      <a:r>
                        <a:rPr lang="en-US" sz="1600">
                          <a:effectLst/>
                        </a:rPr>
                        <a:t>Project management and oversight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$50,000</a:t>
                      </a:r>
                    </a:p>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5152726"/>
                  </a:ext>
                </a:extLst>
              </a:tr>
              <a:tr h="492092">
                <a:tc>
                  <a:txBody>
                    <a:bodyPr/>
                    <a:lstStyle/>
                    <a:p>
                      <a:pPr marL="0" marR="0" algn="ctr">
                        <a:lnSpc>
                          <a:spcPct val="107000"/>
                        </a:lnSpc>
                        <a:spcBef>
                          <a:spcPts val="0"/>
                        </a:spcBef>
                        <a:spcAft>
                          <a:spcPts val="0"/>
                        </a:spcAft>
                      </a:pPr>
                      <a:r>
                        <a:rPr lang="en-US" sz="1600">
                          <a:effectLst/>
                        </a:rPr>
                        <a:t>Additional IT staff to support EHR implementation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$150,000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9169285"/>
                  </a:ext>
                </a:extLst>
              </a:tr>
              <a:tr h="502495">
                <a:tc>
                  <a:txBody>
                    <a:bodyPr/>
                    <a:lstStyle/>
                    <a:p>
                      <a:pPr marL="0" marR="0" algn="ctr">
                        <a:lnSpc>
                          <a:spcPct val="107000"/>
                        </a:lnSpc>
                        <a:spcBef>
                          <a:spcPts val="0"/>
                        </a:spcBef>
                        <a:spcAft>
                          <a:spcPts val="0"/>
                        </a:spcAft>
                      </a:pPr>
                      <a:r>
                        <a:rPr lang="en-US" sz="1600" dirty="0">
                          <a:effectLst/>
                        </a:rPr>
                        <a:t>Overtime pay for existing staff during implementation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$50,000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3864130"/>
                  </a:ext>
                </a:extLst>
              </a:tr>
            </a:tbl>
          </a:graphicData>
        </a:graphic>
      </p:graphicFrame>
      <p:sp>
        <p:nvSpPr>
          <p:cNvPr id="24" name="Rectangle 2">
            <a:extLst>
              <a:ext uri="{FF2B5EF4-FFF2-40B4-BE49-F238E27FC236}">
                <a16:creationId xmlns:a16="http://schemas.microsoft.com/office/drawing/2014/main" id="{AF22F16A-DA39-C580-FAEF-33484B742242}"/>
              </a:ext>
            </a:extLst>
          </p:cNvPr>
          <p:cNvSpPr>
            <a:spLocks noChangeArrowheads="1"/>
          </p:cNvSpPr>
          <p:nvPr/>
        </p:nvSpPr>
        <p:spPr bwMode="auto">
          <a:xfrm>
            <a:off x="-2959100" y="-80467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8" name="Rectangle 3">
            <a:extLst>
              <a:ext uri="{FF2B5EF4-FFF2-40B4-BE49-F238E27FC236}">
                <a16:creationId xmlns:a16="http://schemas.microsoft.com/office/drawing/2014/main" id="{AB07D3AF-25DA-9CE6-8071-6934EB7143E0}"/>
              </a:ext>
            </a:extLst>
          </p:cNvPr>
          <p:cNvSpPr>
            <a:spLocks noChangeArrowheads="1"/>
          </p:cNvSpPr>
          <p:nvPr/>
        </p:nvSpPr>
        <p:spPr bwMode="auto">
          <a:xfrm>
            <a:off x="3721100" y="37226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 name="Table 29">
            <a:extLst>
              <a:ext uri="{FF2B5EF4-FFF2-40B4-BE49-F238E27FC236}">
                <a16:creationId xmlns:a16="http://schemas.microsoft.com/office/drawing/2014/main" id="{B92C0EFE-D0C1-F36C-477C-FFD58EDD16B0}"/>
              </a:ext>
            </a:extLst>
          </p:cNvPr>
          <p:cNvGraphicFramePr>
            <a:graphicFrameLocks noGrp="1"/>
          </p:cNvGraphicFramePr>
          <p:nvPr>
            <p:extLst>
              <p:ext uri="{D42A27DB-BD31-4B8C-83A1-F6EECF244321}">
                <p14:modId xmlns:p14="http://schemas.microsoft.com/office/powerpoint/2010/main" val="4183995383"/>
              </p:ext>
            </p:extLst>
          </p:nvPr>
        </p:nvGraphicFramePr>
        <p:xfrm>
          <a:off x="6642101" y="1066800"/>
          <a:ext cx="5003800" cy="5016496"/>
        </p:xfrm>
        <a:graphic>
          <a:graphicData uri="http://schemas.openxmlformats.org/drawingml/2006/table">
            <a:tbl>
              <a:tblPr firstRow="1" firstCol="1" bandRow="1">
                <a:tableStyleId>{5C22544A-7EE6-4342-B048-85BDC9FD1C3A}</a:tableStyleId>
              </a:tblPr>
              <a:tblGrid>
                <a:gridCol w="3765115">
                  <a:extLst>
                    <a:ext uri="{9D8B030D-6E8A-4147-A177-3AD203B41FA5}">
                      <a16:colId xmlns:a16="http://schemas.microsoft.com/office/drawing/2014/main" val="2059737665"/>
                    </a:ext>
                  </a:extLst>
                </a:gridCol>
                <a:gridCol w="1238685">
                  <a:extLst>
                    <a:ext uri="{9D8B030D-6E8A-4147-A177-3AD203B41FA5}">
                      <a16:colId xmlns:a16="http://schemas.microsoft.com/office/drawing/2014/main" val="2516482202"/>
                    </a:ext>
                  </a:extLst>
                </a:gridCol>
              </a:tblGrid>
              <a:tr h="431926">
                <a:tc>
                  <a:txBody>
                    <a:bodyPr/>
                    <a:lstStyle/>
                    <a:p>
                      <a:pPr marL="0" marR="0" algn="ctr">
                        <a:lnSpc>
                          <a:spcPct val="107000"/>
                        </a:lnSpc>
                        <a:spcBef>
                          <a:spcPts val="0"/>
                        </a:spcBef>
                        <a:spcAft>
                          <a:spcPts val="0"/>
                        </a:spcAft>
                      </a:pPr>
                      <a:r>
                        <a:rPr lang="en-US" sz="1600" dirty="0">
                          <a:effectLst/>
                        </a:rPr>
                        <a:t>Total Indirect Costs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50000"/>
                      </a:schemeClr>
                    </a:solidFill>
                  </a:tcPr>
                </a:tc>
                <a:tc>
                  <a:txBody>
                    <a:bodyPr/>
                    <a:lstStyle/>
                    <a:p>
                      <a:pPr marL="0" marR="0">
                        <a:lnSpc>
                          <a:spcPct val="107000"/>
                        </a:lnSpc>
                        <a:spcBef>
                          <a:spcPts val="0"/>
                        </a:spcBef>
                        <a:spcAft>
                          <a:spcPts val="0"/>
                        </a:spcAft>
                      </a:pPr>
                      <a:r>
                        <a:rPr lang="en-US" sz="1600" dirty="0">
                          <a:effectLst/>
                        </a:rPr>
                        <a:t>$3,60,000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50000"/>
                      </a:schemeClr>
                    </a:solidFill>
                  </a:tcPr>
                </a:tc>
                <a:extLst>
                  <a:ext uri="{0D108BD9-81ED-4DB2-BD59-A6C34878D82A}">
                    <a16:rowId xmlns:a16="http://schemas.microsoft.com/office/drawing/2014/main" val="2139556273"/>
                  </a:ext>
                </a:extLst>
              </a:tr>
              <a:tr h="764095">
                <a:tc>
                  <a:txBody>
                    <a:bodyPr/>
                    <a:lstStyle/>
                    <a:p>
                      <a:pPr marL="0" marR="0" algn="ctr">
                        <a:lnSpc>
                          <a:spcPct val="107000"/>
                        </a:lnSpc>
                        <a:spcBef>
                          <a:spcPts val="0"/>
                        </a:spcBef>
                        <a:spcAft>
                          <a:spcPts val="0"/>
                        </a:spcAft>
                      </a:pPr>
                      <a:r>
                        <a:rPr lang="en-US" sz="1600" dirty="0">
                          <a:effectLst/>
                        </a:rPr>
                        <a:t>User training (initial and ongoing)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$75,000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463226"/>
                  </a:ext>
                </a:extLst>
              </a:tr>
              <a:tr h="764095">
                <a:tc>
                  <a:txBody>
                    <a:bodyPr/>
                    <a:lstStyle/>
                    <a:p>
                      <a:pPr marL="0" marR="0" algn="ctr">
                        <a:lnSpc>
                          <a:spcPct val="107000"/>
                        </a:lnSpc>
                        <a:spcBef>
                          <a:spcPts val="0"/>
                        </a:spcBef>
                        <a:spcAft>
                          <a:spcPts val="0"/>
                        </a:spcAft>
                      </a:pPr>
                      <a:r>
                        <a:rPr lang="en-US" sz="1600">
                          <a:effectLst/>
                        </a:rPr>
                        <a:t>Technical support (initial and ongoing)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$50,000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6068515"/>
                  </a:ext>
                </a:extLst>
              </a:tr>
              <a:tr h="764095">
                <a:tc>
                  <a:txBody>
                    <a:bodyPr/>
                    <a:lstStyle/>
                    <a:p>
                      <a:pPr marL="0" marR="0" algn="ctr">
                        <a:lnSpc>
                          <a:spcPct val="107000"/>
                        </a:lnSpc>
                        <a:spcBef>
                          <a:spcPts val="0"/>
                        </a:spcBef>
                        <a:spcAft>
                          <a:spcPts val="0"/>
                        </a:spcAft>
                      </a:pPr>
                      <a:r>
                        <a:rPr lang="en-US" sz="1600" dirty="0">
                          <a:effectLst/>
                        </a:rPr>
                        <a:t>Change management and workflow analysis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$25,000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3088072"/>
                  </a:ext>
                </a:extLst>
              </a:tr>
              <a:tr h="764095">
                <a:tc>
                  <a:txBody>
                    <a:bodyPr/>
                    <a:lstStyle/>
                    <a:p>
                      <a:pPr marL="0" marR="0" algn="ctr">
                        <a:lnSpc>
                          <a:spcPct val="107000"/>
                        </a:lnSpc>
                        <a:spcBef>
                          <a:spcPts val="0"/>
                        </a:spcBef>
                        <a:spcAft>
                          <a:spcPts val="0"/>
                        </a:spcAft>
                      </a:pPr>
                      <a:r>
                        <a:rPr lang="en-US" sz="1600" dirty="0">
                          <a:effectLst/>
                        </a:rPr>
                        <a:t>Process redesign and optimization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$35,000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275857"/>
                  </a:ext>
                </a:extLst>
              </a:tr>
              <a:tr h="764095">
                <a:tc>
                  <a:txBody>
                    <a:bodyPr/>
                    <a:lstStyle/>
                    <a:p>
                      <a:pPr marL="0" marR="0" algn="ctr">
                        <a:lnSpc>
                          <a:spcPct val="107000"/>
                        </a:lnSpc>
                        <a:spcBef>
                          <a:spcPts val="0"/>
                        </a:spcBef>
                        <a:spcAft>
                          <a:spcPts val="0"/>
                        </a:spcAft>
                      </a:pPr>
                      <a:r>
                        <a:rPr lang="en-US" sz="1600" dirty="0">
                          <a:effectLst/>
                        </a:rPr>
                        <a:t>Business interruption during implementation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$100,000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7004541"/>
                  </a:ext>
                </a:extLst>
              </a:tr>
              <a:tr h="764095">
                <a:tc>
                  <a:txBody>
                    <a:bodyPr/>
                    <a:lstStyle/>
                    <a:p>
                      <a:pPr marL="0" marR="0" algn="ctr">
                        <a:lnSpc>
                          <a:spcPct val="107000"/>
                        </a:lnSpc>
                        <a:spcBef>
                          <a:spcPts val="0"/>
                        </a:spcBef>
                        <a:spcAft>
                          <a:spcPts val="0"/>
                        </a:spcAft>
                      </a:pPr>
                      <a:r>
                        <a:rPr lang="en-US" sz="1600" dirty="0">
                          <a:effectLst/>
                        </a:rPr>
                        <a:t>Post-implementation support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$75,000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6618327"/>
                  </a:ext>
                </a:extLst>
              </a:tr>
            </a:tbl>
          </a:graphicData>
        </a:graphic>
      </p:graphicFrame>
    </p:spTree>
    <p:extLst>
      <p:ext uri="{BB962C8B-B14F-4D97-AF65-F5344CB8AC3E}">
        <p14:creationId xmlns:p14="http://schemas.microsoft.com/office/powerpoint/2010/main" val="2977131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58491-8521-05CC-A1E4-F1049D540E9F}"/>
              </a:ext>
            </a:extLst>
          </p:cNvPr>
          <p:cNvSpPr>
            <a:spLocks noGrp="1"/>
          </p:cNvSpPr>
          <p:nvPr>
            <p:ph type="title"/>
          </p:nvPr>
        </p:nvSpPr>
        <p:spPr>
          <a:xfrm>
            <a:off x="646111" y="156117"/>
            <a:ext cx="9404723" cy="1012283"/>
          </a:xfrm>
        </p:spPr>
        <p:txBody>
          <a:bodyPr/>
          <a:lstStyle/>
          <a:p>
            <a:r>
              <a:rPr lang="en-US" b="1" dirty="0"/>
              <a:t>                     PROJECT RISKS</a:t>
            </a:r>
          </a:p>
        </p:txBody>
      </p:sp>
      <p:sp>
        <p:nvSpPr>
          <p:cNvPr id="3" name="Content Placeholder 2">
            <a:extLst>
              <a:ext uri="{FF2B5EF4-FFF2-40B4-BE49-F238E27FC236}">
                <a16:creationId xmlns:a16="http://schemas.microsoft.com/office/drawing/2014/main" id="{7510E6DE-CAA6-1B8B-2924-0E7374F6DA00}"/>
              </a:ext>
            </a:extLst>
          </p:cNvPr>
          <p:cNvSpPr>
            <a:spLocks noGrp="1"/>
          </p:cNvSpPr>
          <p:nvPr>
            <p:ph idx="1"/>
          </p:nvPr>
        </p:nvSpPr>
        <p:spPr>
          <a:xfrm>
            <a:off x="139700" y="790575"/>
            <a:ext cx="11950700" cy="6000749"/>
          </a:xfrm>
        </p:spPr>
        <p:txBody>
          <a:bodyPr>
            <a:noAutofit/>
          </a:bodyPr>
          <a:lstStyle/>
          <a:p>
            <a:r>
              <a:rPr lang="en-US" sz="1600" b="1" dirty="0">
                <a:solidFill>
                  <a:srgbClr val="FFFF00"/>
                </a:solidFill>
                <a:latin typeface="+mn-lt"/>
              </a:rPr>
              <a:t>BREACH OF DATA SECURITY AND PRIVACY</a:t>
            </a:r>
            <a:r>
              <a:rPr lang="en-US" sz="1600" b="1" dirty="0">
                <a:latin typeface="+mn-lt"/>
              </a:rPr>
              <a:t>: </a:t>
            </a:r>
            <a:r>
              <a:rPr lang="en-US" sz="1600" dirty="0">
                <a:latin typeface="+mn-lt"/>
              </a:rPr>
              <a:t>There is a risk of unauthorized access to patient data and violation of their privacy, which could </a:t>
            </a:r>
            <a:r>
              <a:rPr lang="en-US" sz="1600" b="1" dirty="0">
                <a:solidFill>
                  <a:schemeClr val="accent3"/>
                </a:solidFill>
                <a:latin typeface="+mn-lt"/>
              </a:rPr>
              <a:t>result in legal and reputational harm for VWC</a:t>
            </a:r>
            <a:r>
              <a:rPr lang="en-US" sz="1600" dirty="0">
                <a:latin typeface="+mn-lt"/>
              </a:rPr>
              <a:t>.</a:t>
            </a:r>
          </a:p>
          <a:p>
            <a:r>
              <a:rPr lang="en-US" sz="1600" b="1" dirty="0">
                <a:solidFill>
                  <a:srgbClr val="FFFF00"/>
                </a:solidFill>
                <a:latin typeface="+mn-lt"/>
              </a:rPr>
              <a:t>TECHNICAL ISSUES AND FAILURES</a:t>
            </a:r>
            <a:r>
              <a:rPr lang="en-US" sz="1600" b="1" dirty="0">
                <a:latin typeface="+mn-lt"/>
              </a:rPr>
              <a:t>: </a:t>
            </a:r>
            <a:r>
              <a:rPr lang="en-US" sz="1600" dirty="0">
                <a:latin typeface="+mn-lt"/>
              </a:rPr>
              <a:t>During the deployment process, technical issues </a:t>
            </a:r>
            <a:r>
              <a:rPr lang="en-US" sz="1600" b="1" dirty="0">
                <a:solidFill>
                  <a:schemeClr val="accent3"/>
                </a:solidFill>
                <a:latin typeface="+mn-lt"/>
              </a:rPr>
              <a:t>such as system compatibility issues, data migration issues, or software bugs</a:t>
            </a:r>
            <a:r>
              <a:rPr lang="en-US" sz="1600" dirty="0">
                <a:solidFill>
                  <a:schemeClr val="accent3"/>
                </a:solidFill>
                <a:latin typeface="+mn-lt"/>
              </a:rPr>
              <a:t> </a:t>
            </a:r>
            <a:r>
              <a:rPr lang="en-US" sz="1600" dirty="0">
                <a:latin typeface="+mn-lt"/>
              </a:rPr>
              <a:t>may arise. These technical challenges </a:t>
            </a:r>
            <a:r>
              <a:rPr lang="en-US" sz="1600" dirty="0">
                <a:solidFill>
                  <a:schemeClr val="accent3"/>
                </a:solidFill>
                <a:latin typeface="+mn-lt"/>
              </a:rPr>
              <a:t>can </a:t>
            </a:r>
            <a:r>
              <a:rPr lang="en-US" sz="1600" b="1" dirty="0">
                <a:solidFill>
                  <a:schemeClr val="accent3"/>
                </a:solidFill>
                <a:latin typeface="+mn-lt"/>
              </a:rPr>
              <a:t>cause project delays and cost overruns.</a:t>
            </a:r>
          </a:p>
          <a:p>
            <a:r>
              <a:rPr lang="en-US" sz="1600" b="1" dirty="0">
                <a:solidFill>
                  <a:srgbClr val="FFFF00"/>
                </a:solidFill>
                <a:latin typeface="+mn-lt"/>
              </a:rPr>
              <a:t>STAFF RESISTANCE TO CHANGE</a:t>
            </a:r>
            <a:r>
              <a:rPr lang="en-US" sz="1600" b="1" dirty="0">
                <a:latin typeface="+mn-lt"/>
              </a:rPr>
              <a:t>: </a:t>
            </a:r>
            <a:r>
              <a:rPr lang="en-US" sz="1600" dirty="0">
                <a:latin typeface="+mn-lt"/>
              </a:rPr>
              <a:t>Some employees may be resistant to the new EHR system and fail to fully adopt it, </a:t>
            </a:r>
            <a:r>
              <a:rPr lang="en-US" sz="1600" b="1" dirty="0">
                <a:solidFill>
                  <a:schemeClr val="accent3"/>
                </a:solidFill>
                <a:latin typeface="+mn-lt"/>
              </a:rPr>
              <a:t>causing the implementation process to be delayed</a:t>
            </a:r>
            <a:r>
              <a:rPr lang="en-US" sz="1600" dirty="0">
                <a:latin typeface="+mn-lt"/>
              </a:rPr>
              <a:t>.</a:t>
            </a:r>
          </a:p>
          <a:p>
            <a:r>
              <a:rPr lang="en-US" sz="1600" b="1" dirty="0">
                <a:solidFill>
                  <a:srgbClr val="FFFF00"/>
                </a:solidFill>
                <a:latin typeface="+mn-lt"/>
              </a:rPr>
              <a:t>INADEQUATE TRAINING</a:t>
            </a:r>
            <a:r>
              <a:rPr lang="en-US" sz="1600" dirty="0">
                <a:latin typeface="+mn-lt"/>
              </a:rPr>
              <a:t>: If employees are not properly trained on the new EHR system, they may be unable to use it effectively, resulting in </a:t>
            </a:r>
            <a:r>
              <a:rPr lang="en-US" sz="1600" b="1" dirty="0">
                <a:solidFill>
                  <a:schemeClr val="accent3"/>
                </a:solidFill>
                <a:latin typeface="+mn-lt"/>
              </a:rPr>
              <a:t>decreased efficiency and potential errors</a:t>
            </a:r>
            <a:r>
              <a:rPr lang="en-US" sz="1600" dirty="0">
                <a:solidFill>
                  <a:schemeClr val="accent3"/>
                </a:solidFill>
                <a:latin typeface="+mn-lt"/>
              </a:rPr>
              <a:t>.</a:t>
            </a:r>
          </a:p>
          <a:p>
            <a:r>
              <a:rPr lang="en-US" sz="1600" b="1" dirty="0">
                <a:solidFill>
                  <a:srgbClr val="FFFF00"/>
                </a:solidFill>
                <a:latin typeface="+mn-lt"/>
              </a:rPr>
              <a:t>BUDGET OVERRUNS</a:t>
            </a:r>
            <a:r>
              <a:rPr lang="en-US" sz="1600" b="1" dirty="0">
                <a:latin typeface="+mn-lt"/>
              </a:rPr>
              <a:t>: </a:t>
            </a:r>
            <a:r>
              <a:rPr lang="en-US" sz="1600" dirty="0">
                <a:latin typeface="+mn-lt"/>
              </a:rPr>
              <a:t>Unexpected costs, such as </a:t>
            </a:r>
            <a:r>
              <a:rPr lang="en-US" sz="1600" b="1" dirty="0">
                <a:solidFill>
                  <a:schemeClr val="accent3"/>
                </a:solidFill>
                <a:latin typeface="+mn-lt"/>
              </a:rPr>
              <a:t>changes in scope or the need for additional resources</a:t>
            </a:r>
            <a:r>
              <a:rPr lang="en-US" sz="1600" b="1" dirty="0">
                <a:latin typeface="+mn-lt"/>
              </a:rPr>
              <a:t>,</a:t>
            </a:r>
            <a:r>
              <a:rPr lang="en-US" sz="1600" dirty="0">
                <a:latin typeface="+mn-lt"/>
              </a:rPr>
              <a:t> can occur during a project, resulting in budget overruns.</a:t>
            </a:r>
          </a:p>
          <a:p>
            <a:r>
              <a:rPr lang="en-US" sz="1600" b="1" dirty="0">
                <a:solidFill>
                  <a:srgbClr val="FFFF00"/>
                </a:solidFill>
                <a:latin typeface="+mn-lt"/>
              </a:rPr>
              <a:t>INTEGRATION WITH THIRD-PARTY SYSTEMS</a:t>
            </a:r>
            <a:r>
              <a:rPr lang="en-US" sz="1600" b="1" dirty="0">
                <a:latin typeface="+mn-lt"/>
              </a:rPr>
              <a:t>: </a:t>
            </a:r>
            <a:r>
              <a:rPr lang="en-US" sz="1600" dirty="0">
                <a:latin typeface="+mn-lt"/>
              </a:rPr>
              <a:t>VWC may need to integrate with other healthcare providers or external systems, which </a:t>
            </a:r>
            <a:r>
              <a:rPr lang="en-US" sz="1600" b="1" dirty="0">
                <a:solidFill>
                  <a:schemeClr val="accent3"/>
                </a:solidFill>
                <a:latin typeface="+mn-lt"/>
              </a:rPr>
              <a:t>can present technical and interoperability challenges</a:t>
            </a:r>
            <a:r>
              <a:rPr lang="en-US" sz="1600" dirty="0">
                <a:latin typeface="+mn-lt"/>
              </a:rPr>
              <a:t>.</a:t>
            </a:r>
          </a:p>
          <a:p>
            <a:r>
              <a:rPr lang="en-US" sz="1600" b="1" dirty="0">
                <a:solidFill>
                  <a:srgbClr val="FFFF00"/>
                </a:solidFill>
                <a:latin typeface="+mn-lt"/>
              </a:rPr>
              <a:t>REGULATORY COMPLIANCE</a:t>
            </a:r>
            <a:r>
              <a:rPr lang="en-US" sz="1600" b="1" dirty="0">
                <a:latin typeface="+mn-lt"/>
              </a:rPr>
              <a:t>: </a:t>
            </a:r>
            <a:r>
              <a:rPr lang="en-US" sz="1600" dirty="0">
                <a:latin typeface="+mn-lt"/>
              </a:rPr>
              <a:t>VWC must ensure that the EHR deployment complies with all relevant regulatory compliance requirements, </a:t>
            </a:r>
            <a:r>
              <a:rPr lang="en-US" sz="1600" b="1" dirty="0">
                <a:solidFill>
                  <a:schemeClr val="accent3"/>
                </a:solidFill>
                <a:latin typeface="+mn-lt"/>
              </a:rPr>
              <a:t>such as HIPAA and CMS regulations</a:t>
            </a:r>
            <a:r>
              <a:rPr lang="en-US" sz="1600" dirty="0">
                <a:solidFill>
                  <a:schemeClr val="accent3"/>
                </a:solidFill>
                <a:latin typeface="+mn-lt"/>
              </a:rPr>
              <a:t>.</a:t>
            </a:r>
          </a:p>
          <a:p>
            <a:r>
              <a:rPr lang="en-US" sz="1600" b="1" i="0" dirty="0">
                <a:solidFill>
                  <a:srgbClr val="FFFF00"/>
                </a:solidFill>
                <a:effectLst/>
                <a:latin typeface="+mn-lt"/>
              </a:rPr>
              <a:t>WORKFLOW DISRUPTIONS: </a:t>
            </a:r>
            <a:r>
              <a:rPr lang="en-US" sz="1600" b="0" i="0" dirty="0">
                <a:effectLst/>
                <a:latin typeface="+mn-lt"/>
              </a:rPr>
              <a:t>Implementing a new EHR system can disrupt existing workflows and processes, and there is a risk of workflow disruptions that </a:t>
            </a:r>
            <a:r>
              <a:rPr lang="en-US" sz="1600" b="1" i="0" dirty="0">
                <a:solidFill>
                  <a:schemeClr val="accent3"/>
                </a:solidFill>
                <a:effectLst/>
                <a:latin typeface="+mn-lt"/>
              </a:rPr>
              <a:t>could impact patient care and outcomes.</a:t>
            </a:r>
          </a:p>
          <a:p>
            <a:pPr marL="0" indent="0">
              <a:buNone/>
            </a:pPr>
            <a:r>
              <a:rPr lang="en-US" sz="1600" b="1" dirty="0">
                <a:solidFill>
                  <a:schemeClr val="accent3"/>
                </a:solidFill>
                <a:latin typeface="+mn-lt"/>
              </a:rPr>
              <a:t>A contingency plan should be in place in case any of these risks materialize. </a:t>
            </a:r>
          </a:p>
        </p:txBody>
      </p:sp>
    </p:spTree>
    <p:extLst>
      <p:ext uri="{BB962C8B-B14F-4D97-AF65-F5344CB8AC3E}">
        <p14:creationId xmlns:p14="http://schemas.microsoft.com/office/powerpoint/2010/main" val="599550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E8C5-3D58-8B6E-6924-48D9FBAAE645}"/>
              </a:ext>
            </a:extLst>
          </p:cNvPr>
          <p:cNvSpPr>
            <a:spLocks noGrp="1"/>
          </p:cNvSpPr>
          <p:nvPr>
            <p:ph type="title"/>
          </p:nvPr>
        </p:nvSpPr>
        <p:spPr>
          <a:xfrm>
            <a:off x="645130" y="128253"/>
            <a:ext cx="11229007" cy="1400530"/>
          </a:xfrm>
        </p:spPr>
        <p:txBody>
          <a:bodyPr/>
          <a:lstStyle/>
          <a:p>
            <a:r>
              <a:rPr lang="en-US" b="1" dirty="0"/>
              <a:t>CRITICAL SUCCESS &amp; FAILURE CRITERIA</a:t>
            </a:r>
            <a:endParaRPr lang="en-US" dirty="0"/>
          </a:p>
        </p:txBody>
      </p:sp>
      <p:graphicFrame>
        <p:nvGraphicFramePr>
          <p:cNvPr id="4" name="Content Placeholder 3">
            <a:extLst>
              <a:ext uri="{FF2B5EF4-FFF2-40B4-BE49-F238E27FC236}">
                <a16:creationId xmlns:a16="http://schemas.microsoft.com/office/drawing/2014/main" id="{57279D47-5989-29CC-1A5B-70AE3FDC2C1B}"/>
              </a:ext>
            </a:extLst>
          </p:cNvPr>
          <p:cNvGraphicFramePr>
            <a:graphicFrameLocks noGrp="1"/>
          </p:cNvGraphicFramePr>
          <p:nvPr>
            <p:ph idx="1"/>
            <p:extLst>
              <p:ext uri="{D42A27DB-BD31-4B8C-83A1-F6EECF244321}">
                <p14:modId xmlns:p14="http://schemas.microsoft.com/office/powerpoint/2010/main" val="3458572084"/>
              </p:ext>
            </p:extLst>
          </p:nvPr>
        </p:nvGraphicFramePr>
        <p:xfrm>
          <a:off x="265471" y="1045029"/>
          <a:ext cx="11840804" cy="5553752"/>
        </p:xfrm>
        <a:graphic>
          <a:graphicData uri="http://schemas.openxmlformats.org/drawingml/2006/table">
            <a:tbl>
              <a:tblPr firstRow="1" firstCol="1" bandRow="1">
                <a:tableStyleId>{5C22544A-7EE6-4342-B048-85BDC9FD1C3A}</a:tableStyleId>
              </a:tblPr>
              <a:tblGrid>
                <a:gridCol w="5778292">
                  <a:extLst>
                    <a:ext uri="{9D8B030D-6E8A-4147-A177-3AD203B41FA5}">
                      <a16:colId xmlns:a16="http://schemas.microsoft.com/office/drawing/2014/main" val="2557461503"/>
                    </a:ext>
                  </a:extLst>
                </a:gridCol>
                <a:gridCol w="6062512">
                  <a:extLst>
                    <a:ext uri="{9D8B030D-6E8A-4147-A177-3AD203B41FA5}">
                      <a16:colId xmlns:a16="http://schemas.microsoft.com/office/drawing/2014/main" val="2535756914"/>
                    </a:ext>
                  </a:extLst>
                </a:gridCol>
              </a:tblGrid>
              <a:tr h="317046">
                <a:tc>
                  <a:txBody>
                    <a:bodyPr/>
                    <a:lstStyle/>
                    <a:p>
                      <a:pPr marL="0" marR="0">
                        <a:lnSpc>
                          <a:spcPct val="107000"/>
                        </a:lnSpc>
                        <a:spcBef>
                          <a:spcPts val="0"/>
                        </a:spcBef>
                        <a:spcAft>
                          <a:spcPts val="0"/>
                        </a:spcAft>
                      </a:pPr>
                      <a:r>
                        <a:rPr lang="en-US" sz="1100" dirty="0">
                          <a:effectLst/>
                        </a:rPr>
                        <a:t>                                                    CRITICAL SUCCESS CRITERIA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tc>
                <a:tc>
                  <a:txBody>
                    <a:bodyPr/>
                    <a:lstStyle/>
                    <a:p>
                      <a:pPr marL="0" marR="0">
                        <a:lnSpc>
                          <a:spcPct val="107000"/>
                        </a:lnSpc>
                        <a:spcBef>
                          <a:spcPts val="0"/>
                        </a:spcBef>
                        <a:spcAft>
                          <a:spcPts val="0"/>
                        </a:spcAft>
                      </a:pPr>
                      <a:r>
                        <a:rPr lang="en-US" sz="1100" dirty="0">
                          <a:effectLst/>
                        </a:rPr>
                        <a:t>                                                CRITICAL FAILURE CRITERIA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tc>
                <a:extLst>
                  <a:ext uri="{0D108BD9-81ED-4DB2-BD59-A6C34878D82A}">
                    <a16:rowId xmlns:a16="http://schemas.microsoft.com/office/drawing/2014/main" val="3337774524"/>
                  </a:ext>
                </a:extLst>
              </a:tr>
              <a:tr h="866775">
                <a:tc>
                  <a:txBody>
                    <a:bodyPr/>
                    <a:lstStyle/>
                    <a:p>
                      <a:pPr marL="0" marR="0">
                        <a:lnSpc>
                          <a:spcPct val="107000"/>
                        </a:lnSpc>
                        <a:spcBef>
                          <a:spcPts val="0"/>
                        </a:spcBef>
                        <a:spcAft>
                          <a:spcPts val="0"/>
                        </a:spcAft>
                      </a:pPr>
                      <a:r>
                        <a:rPr lang="en-US" sz="1200" b="1" dirty="0">
                          <a:solidFill>
                            <a:schemeClr val="bg1"/>
                          </a:solidFill>
                          <a:effectLst/>
                          <a:highlight>
                            <a:srgbClr val="FFFF00"/>
                          </a:highlight>
                        </a:rPr>
                        <a:t>ADOPTION RATE</a:t>
                      </a:r>
                      <a:r>
                        <a:rPr lang="en-US" sz="1200" b="1" dirty="0">
                          <a:solidFill>
                            <a:schemeClr val="bg1"/>
                          </a:solidFill>
                          <a:effectLst/>
                        </a:rPr>
                        <a:t>: </a:t>
                      </a:r>
                      <a:r>
                        <a:rPr lang="en-US" sz="1200" b="0" dirty="0">
                          <a:solidFill>
                            <a:schemeClr val="bg1"/>
                          </a:solidFill>
                          <a:effectLst/>
                        </a:rPr>
                        <a:t>The percentage of healthcare providers and staff who adopt the new EHR system should be tracked and monitored</a:t>
                      </a:r>
                      <a:r>
                        <a:rPr lang="en-US" sz="1200" b="1" dirty="0">
                          <a:solidFill>
                            <a:schemeClr val="bg1"/>
                          </a:solidFill>
                          <a:effectLst/>
                        </a:rPr>
                        <a:t>. A high adoption rate indicates that the new EHR system is user-friendly and meets the needs of the healthcare organization.</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20000"/>
                        <a:lumOff val="80000"/>
                      </a:schemeClr>
                    </a:solidFill>
                  </a:tcPr>
                </a:tc>
                <a:tc>
                  <a:txBody>
                    <a:bodyPr/>
                    <a:lstStyle/>
                    <a:p>
                      <a:pPr marL="0" marR="0">
                        <a:lnSpc>
                          <a:spcPct val="107000"/>
                        </a:lnSpc>
                        <a:spcBef>
                          <a:spcPts val="0"/>
                        </a:spcBef>
                        <a:spcAft>
                          <a:spcPts val="0"/>
                        </a:spcAft>
                      </a:pPr>
                      <a:r>
                        <a:rPr lang="en-US" sz="1200" b="1" dirty="0">
                          <a:effectLst/>
                          <a:highlight>
                            <a:srgbClr val="FFFF00"/>
                          </a:highlight>
                        </a:rPr>
                        <a:t>LACK OF ADOPTION:</a:t>
                      </a:r>
                      <a:r>
                        <a:rPr lang="en-US" sz="1200" dirty="0">
                          <a:effectLst/>
                          <a:highlight>
                            <a:srgbClr val="FFFF00"/>
                          </a:highlight>
                        </a:rPr>
                        <a:t> </a:t>
                      </a:r>
                      <a:r>
                        <a:rPr lang="en-US" sz="1200" dirty="0">
                          <a:effectLst/>
                        </a:rPr>
                        <a:t>If healthcare providers and </a:t>
                      </a:r>
                      <a:r>
                        <a:rPr lang="en-US" sz="1200" b="1" dirty="0">
                          <a:effectLst/>
                        </a:rPr>
                        <a:t>staff do not adopt the new EHR system, it will not achieve the desired benefits and will be considered a failure</a:t>
                      </a:r>
                      <a:r>
                        <a:rPr lang="en-US" sz="12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40000"/>
                        <a:lumOff val="60000"/>
                      </a:schemeClr>
                    </a:solidFill>
                  </a:tcPr>
                </a:tc>
                <a:extLst>
                  <a:ext uri="{0D108BD9-81ED-4DB2-BD59-A6C34878D82A}">
                    <a16:rowId xmlns:a16="http://schemas.microsoft.com/office/drawing/2014/main" val="3793391140"/>
                  </a:ext>
                </a:extLst>
              </a:tr>
              <a:tr h="861662">
                <a:tc>
                  <a:txBody>
                    <a:bodyPr/>
                    <a:lstStyle/>
                    <a:p>
                      <a:pPr marL="0" marR="0">
                        <a:lnSpc>
                          <a:spcPct val="107000"/>
                        </a:lnSpc>
                        <a:spcBef>
                          <a:spcPts val="0"/>
                        </a:spcBef>
                        <a:spcAft>
                          <a:spcPts val="0"/>
                        </a:spcAft>
                      </a:pPr>
                      <a:r>
                        <a:rPr lang="en-US" sz="1200" b="1" dirty="0">
                          <a:solidFill>
                            <a:schemeClr val="bg1"/>
                          </a:solidFill>
                          <a:effectLst/>
                          <a:highlight>
                            <a:srgbClr val="FFFF00"/>
                          </a:highlight>
                        </a:rPr>
                        <a:t>IMPROVEMENT IN CLINICAL OUTCOMES</a:t>
                      </a:r>
                      <a:r>
                        <a:rPr lang="en-US" sz="1200" b="1" dirty="0">
                          <a:solidFill>
                            <a:schemeClr val="bg1"/>
                          </a:solidFill>
                          <a:effectLst/>
                        </a:rPr>
                        <a:t>: </a:t>
                      </a:r>
                      <a:r>
                        <a:rPr lang="en-US" sz="1200" b="0" dirty="0">
                          <a:solidFill>
                            <a:schemeClr val="bg1"/>
                          </a:solidFill>
                          <a:effectLst/>
                        </a:rPr>
                        <a:t>The new EHR system should lead to an improvement in clinical outcomes, </a:t>
                      </a:r>
                      <a:r>
                        <a:rPr lang="en-US" sz="1200" b="1" dirty="0">
                          <a:solidFill>
                            <a:schemeClr val="bg1"/>
                          </a:solidFill>
                          <a:effectLst/>
                        </a:rPr>
                        <a:t>such as reduced medication errors, improved patient safety, and better patient outcomes.</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20000"/>
                        <a:lumOff val="80000"/>
                      </a:schemeClr>
                    </a:solidFill>
                  </a:tcPr>
                </a:tc>
                <a:tc>
                  <a:txBody>
                    <a:bodyPr/>
                    <a:lstStyle/>
                    <a:p>
                      <a:pPr marL="0" marR="0">
                        <a:lnSpc>
                          <a:spcPct val="107000"/>
                        </a:lnSpc>
                        <a:spcBef>
                          <a:spcPts val="0"/>
                        </a:spcBef>
                        <a:spcAft>
                          <a:spcPts val="0"/>
                        </a:spcAft>
                      </a:pPr>
                      <a:r>
                        <a:rPr lang="en-US" sz="1200" b="1" dirty="0">
                          <a:effectLst/>
                          <a:highlight>
                            <a:srgbClr val="FFFF00"/>
                          </a:highlight>
                        </a:rPr>
                        <a:t>THE DECLINE IN CLINICAL OUTCOMES</a:t>
                      </a:r>
                      <a:r>
                        <a:rPr lang="en-US" sz="1200" dirty="0">
                          <a:effectLst/>
                          <a:highlight>
                            <a:srgbClr val="FFFF00"/>
                          </a:highlight>
                        </a:rPr>
                        <a:t>: </a:t>
                      </a:r>
                      <a:r>
                        <a:rPr lang="en-US" sz="1200" dirty="0">
                          <a:effectLst/>
                        </a:rPr>
                        <a:t>If the new EHR system leads to a decline in clinical outcomes, </a:t>
                      </a:r>
                      <a:r>
                        <a:rPr lang="en-US" sz="1200" b="1" dirty="0">
                          <a:effectLst/>
                        </a:rPr>
                        <a:t>such as an increase in medication errors or patient safety incidents, it will be considered a failure</a:t>
                      </a:r>
                      <a:r>
                        <a:rPr lang="en-US" sz="12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40000"/>
                        <a:lumOff val="60000"/>
                      </a:schemeClr>
                    </a:solidFill>
                  </a:tcPr>
                </a:tc>
                <a:extLst>
                  <a:ext uri="{0D108BD9-81ED-4DB2-BD59-A6C34878D82A}">
                    <a16:rowId xmlns:a16="http://schemas.microsoft.com/office/drawing/2014/main" val="2032195416"/>
                  </a:ext>
                </a:extLst>
              </a:tr>
              <a:tr h="971191">
                <a:tc>
                  <a:txBody>
                    <a:bodyPr/>
                    <a:lstStyle/>
                    <a:p>
                      <a:pPr marL="0" marR="0">
                        <a:lnSpc>
                          <a:spcPct val="107000"/>
                        </a:lnSpc>
                        <a:spcBef>
                          <a:spcPts val="0"/>
                        </a:spcBef>
                        <a:spcAft>
                          <a:spcPts val="0"/>
                        </a:spcAft>
                      </a:pPr>
                      <a:r>
                        <a:rPr lang="en-US" sz="1200" b="1" dirty="0">
                          <a:solidFill>
                            <a:schemeClr val="bg1"/>
                          </a:solidFill>
                          <a:effectLst/>
                          <a:highlight>
                            <a:srgbClr val="FFFF00"/>
                          </a:highlight>
                        </a:rPr>
                        <a:t>EFFICIENCY AND PRODUCTIVITY: </a:t>
                      </a:r>
                      <a:r>
                        <a:rPr lang="en-US" sz="1200" b="0" dirty="0">
                          <a:solidFill>
                            <a:schemeClr val="bg1"/>
                          </a:solidFill>
                          <a:effectLst/>
                        </a:rPr>
                        <a:t>The new EHR system should increase efficiency and productivity </a:t>
                      </a:r>
                      <a:r>
                        <a:rPr lang="en-US" sz="1200" b="1" dirty="0">
                          <a:solidFill>
                            <a:schemeClr val="bg1"/>
                          </a:solidFill>
                          <a:effectLst/>
                        </a:rPr>
                        <a:t>by reducing the time it takes to complete tasks such as documentation and medication orders</a:t>
                      </a:r>
                      <a:r>
                        <a:rPr lang="en-US" sz="1200" b="0" dirty="0">
                          <a:solidFill>
                            <a:schemeClr val="bg1"/>
                          </a:solidFill>
                          <a:effectLst/>
                        </a:rPr>
                        <a:t>. The system should also </a:t>
                      </a:r>
                      <a:r>
                        <a:rPr lang="en-US" sz="1200" b="1" dirty="0">
                          <a:solidFill>
                            <a:schemeClr val="bg1"/>
                          </a:solidFill>
                          <a:effectLst/>
                        </a:rPr>
                        <a:t>allow healthcare providers to spend more time with patients.</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20000"/>
                        <a:lumOff val="80000"/>
                      </a:schemeClr>
                    </a:solidFill>
                  </a:tcPr>
                </a:tc>
                <a:tc>
                  <a:txBody>
                    <a:bodyPr/>
                    <a:lstStyle/>
                    <a:p>
                      <a:pPr marL="0" marR="0">
                        <a:lnSpc>
                          <a:spcPct val="107000"/>
                        </a:lnSpc>
                        <a:spcBef>
                          <a:spcPts val="0"/>
                        </a:spcBef>
                        <a:spcAft>
                          <a:spcPts val="0"/>
                        </a:spcAft>
                      </a:pPr>
                      <a:r>
                        <a:rPr lang="en-US" sz="1200" b="1" dirty="0">
                          <a:effectLst/>
                          <a:highlight>
                            <a:srgbClr val="FFFF00"/>
                          </a:highlight>
                        </a:rPr>
                        <a:t>DECREASED EFFICIENCY AND PRODUCTIVITY</a:t>
                      </a:r>
                      <a:r>
                        <a:rPr lang="en-US" sz="1200" dirty="0">
                          <a:effectLst/>
                          <a:highlight>
                            <a:srgbClr val="FFFF00"/>
                          </a:highlight>
                        </a:rPr>
                        <a:t>: </a:t>
                      </a:r>
                      <a:r>
                        <a:rPr lang="en-US" sz="1200" dirty="0">
                          <a:effectLst/>
                        </a:rPr>
                        <a:t>If the new EHR system decreases efficiency and productivity, </a:t>
                      </a:r>
                      <a:r>
                        <a:rPr lang="en-US" sz="1200" b="1" dirty="0">
                          <a:effectLst/>
                        </a:rPr>
                        <a:t>leading to longer wait times for patients or increased frustration among healthcare providers and staff, it will be considered a failure.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40000"/>
                        <a:lumOff val="60000"/>
                      </a:schemeClr>
                    </a:solidFill>
                  </a:tcPr>
                </a:tc>
                <a:extLst>
                  <a:ext uri="{0D108BD9-81ED-4DB2-BD59-A6C34878D82A}">
                    <a16:rowId xmlns:a16="http://schemas.microsoft.com/office/drawing/2014/main" val="1026968107"/>
                  </a:ext>
                </a:extLst>
              </a:tr>
              <a:tr h="997296">
                <a:tc>
                  <a:txBody>
                    <a:bodyPr/>
                    <a:lstStyle/>
                    <a:p>
                      <a:pPr marL="0" marR="0">
                        <a:lnSpc>
                          <a:spcPct val="107000"/>
                        </a:lnSpc>
                        <a:spcBef>
                          <a:spcPts val="0"/>
                        </a:spcBef>
                        <a:spcAft>
                          <a:spcPts val="0"/>
                        </a:spcAft>
                      </a:pPr>
                      <a:r>
                        <a:rPr lang="en-US" sz="1200" b="1" dirty="0">
                          <a:solidFill>
                            <a:schemeClr val="bg1"/>
                          </a:solidFill>
                          <a:effectLst/>
                          <a:highlight>
                            <a:srgbClr val="FFFF00"/>
                          </a:highlight>
                        </a:rPr>
                        <a:t>FINANCIAL IMPACT: </a:t>
                      </a:r>
                      <a:r>
                        <a:rPr lang="en-US" sz="1200" b="0" dirty="0">
                          <a:solidFill>
                            <a:schemeClr val="bg1"/>
                          </a:solidFill>
                          <a:effectLst/>
                        </a:rPr>
                        <a:t>The new EHR system should result in a positive financial impact on the healthcare organization. This may include a </a:t>
                      </a:r>
                      <a:r>
                        <a:rPr lang="en-US" sz="1200" b="1" dirty="0">
                          <a:solidFill>
                            <a:schemeClr val="bg1"/>
                          </a:solidFill>
                          <a:effectLst/>
                        </a:rPr>
                        <a:t>reduction in costs associated with paper records, increased revenue due to improved coding and billing, and improved patient satisfaction leading to increased referrals and repeat business.</a:t>
                      </a:r>
                    </a:p>
                    <a:p>
                      <a:pPr marL="0" marR="0">
                        <a:lnSpc>
                          <a:spcPct val="107000"/>
                        </a:lnSpc>
                        <a:spcBef>
                          <a:spcPts val="0"/>
                        </a:spcBef>
                        <a:spcAft>
                          <a:spcPts val="0"/>
                        </a:spcAft>
                      </a:pP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20000"/>
                        <a:lumOff val="80000"/>
                      </a:schemeClr>
                    </a:solidFill>
                  </a:tcPr>
                </a:tc>
                <a:tc>
                  <a:txBody>
                    <a:bodyPr/>
                    <a:lstStyle/>
                    <a:p>
                      <a:pPr marL="0" marR="0">
                        <a:lnSpc>
                          <a:spcPct val="107000"/>
                        </a:lnSpc>
                        <a:spcBef>
                          <a:spcPts val="0"/>
                        </a:spcBef>
                        <a:spcAft>
                          <a:spcPts val="0"/>
                        </a:spcAft>
                      </a:pPr>
                      <a:r>
                        <a:rPr lang="en-US" sz="1200" b="1" dirty="0">
                          <a:effectLst/>
                          <a:highlight>
                            <a:srgbClr val="FFFF00"/>
                          </a:highlight>
                        </a:rPr>
                        <a:t>NEGATIVE FINANCIAL IMPACT: </a:t>
                      </a:r>
                      <a:r>
                        <a:rPr lang="en-US" sz="1200" dirty="0">
                          <a:effectLst/>
                        </a:rPr>
                        <a:t>If the new EHR system results in a negative financial impact, </a:t>
                      </a:r>
                      <a:r>
                        <a:rPr lang="en-US" sz="1200" b="1" dirty="0">
                          <a:effectLst/>
                        </a:rPr>
                        <a:t>such as increased costs or decreased revenue, it will be considered a failure.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40000"/>
                        <a:lumOff val="60000"/>
                      </a:schemeClr>
                    </a:solidFill>
                  </a:tcPr>
                </a:tc>
                <a:extLst>
                  <a:ext uri="{0D108BD9-81ED-4DB2-BD59-A6C34878D82A}">
                    <a16:rowId xmlns:a16="http://schemas.microsoft.com/office/drawing/2014/main" val="513320978"/>
                  </a:ext>
                </a:extLst>
              </a:tr>
              <a:tr h="1371472">
                <a:tc>
                  <a:txBody>
                    <a:bodyPr/>
                    <a:lstStyle/>
                    <a:p>
                      <a:pPr marL="0" marR="0">
                        <a:lnSpc>
                          <a:spcPct val="107000"/>
                        </a:lnSpc>
                        <a:spcBef>
                          <a:spcPts val="0"/>
                        </a:spcBef>
                        <a:spcAft>
                          <a:spcPts val="0"/>
                        </a:spcAft>
                      </a:pPr>
                      <a:r>
                        <a:rPr lang="en-US" sz="1200" b="1" dirty="0">
                          <a:solidFill>
                            <a:schemeClr val="bg1"/>
                          </a:solidFill>
                          <a:effectLst/>
                          <a:highlight>
                            <a:srgbClr val="FFFF00"/>
                          </a:highlight>
                        </a:rPr>
                        <a:t>INTEROPERABILITY</a:t>
                      </a:r>
                      <a:r>
                        <a:rPr lang="en-US" sz="1200" b="0" dirty="0">
                          <a:solidFill>
                            <a:schemeClr val="bg1"/>
                          </a:solidFill>
                          <a:effectLst/>
                          <a:highlight>
                            <a:srgbClr val="FFFF00"/>
                          </a:highlight>
                        </a:rPr>
                        <a:t>: </a:t>
                      </a:r>
                      <a:r>
                        <a:rPr lang="en-US" sz="1200" b="0" dirty="0">
                          <a:solidFill>
                            <a:schemeClr val="bg1"/>
                          </a:solidFill>
                          <a:effectLst/>
                        </a:rPr>
                        <a:t>The new EHR system should be interoperable with other healthcare systems, </a:t>
                      </a:r>
                      <a:r>
                        <a:rPr lang="en-US" sz="1200" b="1" dirty="0">
                          <a:solidFill>
                            <a:schemeClr val="bg1"/>
                          </a:solidFill>
                          <a:effectLst/>
                        </a:rPr>
                        <a:t>allowing for seamless sharing of patient data between healthcare providers and organizations</a:t>
                      </a:r>
                      <a:r>
                        <a:rPr lang="en-US" sz="1200" b="0" dirty="0">
                          <a:solidFill>
                            <a:schemeClr val="bg1"/>
                          </a:solidFill>
                          <a:effectLst/>
                        </a:rPr>
                        <a:t>.</a:t>
                      </a:r>
                      <a:endParaRPr lang="en-US" sz="12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20000"/>
                        <a:lumOff val="80000"/>
                      </a:schemeClr>
                    </a:solidFill>
                  </a:tcPr>
                </a:tc>
                <a:tc>
                  <a:txBody>
                    <a:bodyPr/>
                    <a:lstStyle/>
                    <a:p>
                      <a:pPr marL="0" marR="0">
                        <a:lnSpc>
                          <a:spcPct val="107000"/>
                        </a:lnSpc>
                        <a:spcBef>
                          <a:spcPts val="0"/>
                        </a:spcBef>
                        <a:spcAft>
                          <a:spcPts val="0"/>
                        </a:spcAft>
                      </a:pPr>
                      <a:r>
                        <a:rPr lang="en-US" sz="1200" b="1" dirty="0">
                          <a:effectLst/>
                          <a:highlight>
                            <a:srgbClr val="FFFF00"/>
                          </a:highlight>
                        </a:rPr>
                        <a:t>INTEROPERABILITY ISSUES: </a:t>
                      </a:r>
                      <a:r>
                        <a:rPr lang="en-US" sz="1200" dirty="0">
                          <a:effectLst/>
                        </a:rPr>
                        <a:t>If the new EHR system is not interoperable with other healthcare systems, </a:t>
                      </a:r>
                      <a:r>
                        <a:rPr lang="en-US" sz="1200" b="1" dirty="0">
                          <a:effectLst/>
                        </a:rPr>
                        <a:t>leading to difficulty in sharing patient data or delays in treatment, it will be considered a failure</a:t>
                      </a:r>
                      <a:r>
                        <a:rPr lang="en-US" sz="12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5" marR="53945" marT="0" marB="0">
                    <a:solidFill>
                      <a:schemeClr val="accent2">
                        <a:lumMod val="40000"/>
                        <a:lumOff val="60000"/>
                      </a:schemeClr>
                    </a:solidFill>
                  </a:tcPr>
                </a:tc>
                <a:extLst>
                  <a:ext uri="{0D108BD9-81ED-4DB2-BD59-A6C34878D82A}">
                    <a16:rowId xmlns:a16="http://schemas.microsoft.com/office/drawing/2014/main" val="3953598311"/>
                  </a:ext>
                </a:extLst>
              </a:tr>
            </a:tbl>
          </a:graphicData>
        </a:graphic>
      </p:graphicFrame>
      <p:sp>
        <p:nvSpPr>
          <p:cNvPr id="5" name="Rectangle 1">
            <a:extLst>
              <a:ext uri="{FF2B5EF4-FFF2-40B4-BE49-F238E27FC236}">
                <a16:creationId xmlns:a16="http://schemas.microsoft.com/office/drawing/2014/main" id="{25F2D34C-F046-BE9F-2AB3-3E74F355F167}"/>
              </a:ext>
            </a:extLst>
          </p:cNvPr>
          <p:cNvSpPr>
            <a:spLocks noChangeArrowheads="1"/>
          </p:cNvSpPr>
          <p:nvPr/>
        </p:nvSpPr>
        <p:spPr bwMode="auto">
          <a:xfrm>
            <a:off x="265471" y="-622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84334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12D8C-FC82-F9F7-668C-AF85D24BE5E5}"/>
              </a:ext>
            </a:extLst>
          </p:cNvPr>
          <p:cNvSpPr>
            <a:spLocks noGrp="1"/>
          </p:cNvSpPr>
          <p:nvPr>
            <p:ph type="title"/>
          </p:nvPr>
        </p:nvSpPr>
        <p:spPr>
          <a:xfrm>
            <a:off x="646111" y="0"/>
            <a:ext cx="9404723" cy="1853248"/>
          </a:xfrm>
        </p:spPr>
        <p:txBody>
          <a:bodyPr/>
          <a:lstStyle/>
          <a:p>
            <a:r>
              <a:rPr lang="en-US" b="1" dirty="0"/>
              <a:t>                 </a:t>
            </a:r>
            <a:r>
              <a:rPr lang="en-US" sz="3600" b="1" dirty="0"/>
              <a:t>CONCLUSION</a:t>
            </a:r>
            <a:br>
              <a:rPr lang="en-US" b="1" dirty="0"/>
            </a:br>
            <a:br>
              <a:rPr lang="en-US" b="1" dirty="0"/>
            </a:br>
            <a:br>
              <a:rPr lang="en-US" b="1" dirty="0"/>
            </a:br>
            <a:endParaRPr lang="en-US" b="1" dirty="0"/>
          </a:p>
        </p:txBody>
      </p:sp>
      <p:sp>
        <p:nvSpPr>
          <p:cNvPr id="5" name="Rectangle 2">
            <a:extLst>
              <a:ext uri="{FF2B5EF4-FFF2-40B4-BE49-F238E27FC236}">
                <a16:creationId xmlns:a16="http://schemas.microsoft.com/office/drawing/2014/main" id="{11B8495F-81FE-E385-A76D-0E52D4D5B598}"/>
              </a:ext>
            </a:extLst>
          </p:cNvPr>
          <p:cNvSpPr>
            <a:spLocks noGrp="1" noChangeArrowheads="1"/>
          </p:cNvSpPr>
          <p:nvPr>
            <p:ph idx="1"/>
          </p:nvPr>
        </p:nvSpPr>
        <p:spPr bwMode="auto">
          <a:xfrm>
            <a:off x="152400" y="553737"/>
            <a:ext cx="11859491" cy="721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mn-lt"/>
              </a:rPr>
              <a:t>Overall, the implementation of a new EHR system at Virginia Women’s Center will serve as an example of the benefits that can be achieved through careful planning, stakeholder engagement, and ongoing evaluation and improvement.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mn-lt"/>
              </a:rPr>
              <a:t>By improving patient care and administrative efficiency, the new system </a:t>
            </a:r>
            <a:r>
              <a:rPr lang="en-US" altLang="en-US" sz="1600" dirty="0">
                <a:latin typeface="+mn-lt"/>
              </a:rPr>
              <a:t>will position </a:t>
            </a:r>
            <a:r>
              <a:rPr kumimoji="0" lang="en-US" altLang="en-US" sz="1600" i="0" u="none" strike="noStrike" cap="none" normalizeH="0" baseline="0" dirty="0">
                <a:ln>
                  <a:noFill/>
                </a:ln>
                <a:solidFill>
                  <a:schemeClr val="tx1"/>
                </a:solidFill>
                <a:effectLst/>
                <a:latin typeface="+mn-lt"/>
              </a:rPr>
              <a:t>Virginia Women Center for continued success in providing high-quality healthcare services to its patients.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mn-lt"/>
              </a:rPr>
              <a:t>                                                          </a:t>
            </a:r>
            <a:r>
              <a:rPr lang="en-US" sz="3600" b="1" dirty="0"/>
              <a:t>BIBLIOGRAPHY</a:t>
            </a:r>
            <a:endParaRPr lang="en-US" altLang="en-US" sz="1600" dirty="0">
              <a:latin typeface="+mn-lt"/>
            </a:endParaRPr>
          </a:p>
          <a:p>
            <a:r>
              <a:rPr lang="en-US" sz="1600" b="0" i="0" dirty="0">
                <a:effectLst/>
                <a:latin typeface="Söhne"/>
                <a:hlinkClick r:id="rId3"/>
              </a:rPr>
              <a:t> https://www.healthit.gov/playbook/electronic-health-records/</a:t>
            </a:r>
            <a:r>
              <a:rPr lang="en-US" sz="1600" b="0" i="0" dirty="0">
                <a:effectLst/>
                <a:latin typeface="Söhne"/>
              </a:rPr>
              <a:t>?</a:t>
            </a:r>
          </a:p>
          <a:p>
            <a:r>
              <a:rPr lang="en-US" sz="1600" b="0" i="0" dirty="0">
                <a:effectLst/>
                <a:latin typeface="Söhne"/>
                <a:hlinkClick r:id="rId4"/>
              </a:rPr>
              <a:t>https://www.psqh.com/analysis/a-four-step-guide-to-ehr-system-implementation/</a:t>
            </a:r>
            <a:endParaRPr lang="en-US" sz="1600" dirty="0">
              <a:latin typeface="Söhne"/>
            </a:endParaRPr>
          </a:p>
          <a:p>
            <a:r>
              <a:rPr lang="en-US" sz="1600" b="0" i="0" dirty="0">
                <a:effectLst/>
                <a:latin typeface="Söhne"/>
                <a:hlinkClick r:id="rId5"/>
              </a:rPr>
              <a:t>https://riseapps.co/stages-of-ehr-implementation/</a:t>
            </a:r>
            <a:endParaRPr lang="en-US" sz="1600" b="0" i="0" dirty="0">
              <a:effectLst/>
              <a:latin typeface="Söhne"/>
            </a:endParaRPr>
          </a:p>
          <a:p>
            <a:r>
              <a:rPr lang="en-US" sz="1600" b="0" i="0" dirty="0">
                <a:effectLst/>
                <a:latin typeface="Söhne"/>
                <a:hlinkClick r:id="rId6"/>
              </a:rPr>
              <a:t>https://www.truenorthitg.com/</a:t>
            </a:r>
            <a:r>
              <a:rPr lang="en-US" sz="1600" b="0" i="0" dirty="0" err="1">
                <a:effectLst/>
                <a:latin typeface="Söhne"/>
                <a:hlinkClick r:id="rId6"/>
              </a:rPr>
              <a:t>ehr</a:t>
            </a:r>
            <a:r>
              <a:rPr lang="en-US" sz="1600" b="0" i="0" dirty="0">
                <a:effectLst/>
                <a:latin typeface="Söhne"/>
                <a:hlinkClick r:id="rId6"/>
              </a:rPr>
              <a:t>-implementation-plan/#:~:text=Step-by-Step%20Guide%20on%20How%20to%20Implement%20an%20EHR,for%20Go-Live%20...%208%208.%20Post-Launch%20Reflection%20</a:t>
            </a:r>
            <a:endParaRPr lang="en-US" sz="1600" dirty="0">
              <a:latin typeface="Söhne"/>
            </a:endParaRPr>
          </a:p>
          <a:p>
            <a:r>
              <a:rPr lang="en-US" sz="1600" b="0" i="0" dirty="0">
                <a:effectLst/>
                <a:latin typeface="Söhne"/>
                <a:hlinkClick r:id="rId7"/>
              </a:rPr>
              <a:t>https://www.healthit.gov/faq/how-do-i-conduct-post-implementation-evaluation</a:t>
            </a:r>
            <a:endParaRPr lang="en-US" sz="1600" b="0" i="0" dirty="0">
              <a:effectLst/>
              <a:latin typeface="Söhne"/>
            </a:endParaRPr>
          </a:p>
          <a:p>
            <a:r>
              <a:rPr lang="en-US" sz="1600" b="0" i="0" dirty="0">
                <a:effectLst/>
                <a:latin typeface="Söhne"/>
                <a:hlinkClick r:id="rId8"/>
              </a:rPr>
              <a:t>https://www.businessnewsdaily.com/9102-implement-an-electronic-health-records-system.html</a:t>
            </a:r>
            <a:endParaRPr lang="en-US" sz="1600" dirty="0">
              <a:latin typeface="Söhne"/>
            </a:endParaRPr>
          </a:p>
          <a:p>
            <a:r>
              <a:rPr lang="en-US" sz="1600" b="0" i="0" dirty="0">
                <a:effectLst/>
                <a:latin typeface="Söhne"/>
                <a:hlinkClick r:id="rId9"/>
              </a:rPr>
              <a:t>https://www.softwareadvice.com/resources/ehr-evaluation-checklist/</a:t>
            </a:r>
            <a:endParaRPr lang="en-US" sz="1600" b="0" i="0" dirty="0">
              <a:effectLst/>
              <a:latin typeface="Söhne"/>
            </a:endParaRPr>
          </a:p>
          <a:p>
            <a:r>
              <a:rPr lang="en-US" sz="1600" b="0" i="0" dirty="0">
                <a:effectLst/>
                <a:latin typeface="Söhne"/>
                <a:hlinkClick r:id="rId10"/>
              </a:rPr>
              <a:t>https://technologyadvice.com/best-ehr-software-lp/?utm_source=bing&amp;utm_medium=cpc&amp;utm_term=electronic%20health%20record%20system&amp;utm_content=EHR&amp;utm_campaign=436326840&amp;utm_device=c&amp;msclkid=739c5d6bd6771b80dfcb3e90f87c9b59</a:t>
            </a:r>
            <a:endParaRPr lang="en-US" sz="1600" b="0" i="0" dirty="0">
              <a:effectLst/>
              <a:latin typeface="Söhne"/>
            </a:endParaRPr>
          </a:p>
          <a:p>
            <a:endParaRPr lang="en-US" sz="1600" b="0" i="0" dirty="0">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600" i="0" u="none" strike="noStrike" cap="none" normalizeH="0" baseline="0" dirty="0">
                <a:ln>
                  <a:noFill/>
                </a:ln>
                <a:solidFill>
                  <a:schemeClr val="tx1"/>
                </a:solidFill>
                <a:effectLst/>
                <a:latin typeface="+mn-lt"/>
              </a:rPr>
            </a:br>
            <a:endParaRPr kumimoji="0" lang="en-US" altLang="en-US" sz="160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428493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44" name="Picture 8">
            <a:extLst>
              <a:ext uri="{FF2B5EF4-FFF2-40B4-BE49-F238E27FC236}">
                <a16:creationId xmlns:a16="http://schemas.microsoft.com/office/drawing/2014/main" id="{C9ECDD5C-152A-4CC7-8333-0F367B3A62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45" name="Picture 10">
            <a:extLst>
              <a:ext uri="{FF2B5EF4-FFF2-40B4-BE49-F238E27FC236}">
                <a16:creationId xmlns:a16="http://schemas.microsoft.com/office/drawing/2014/main" id="{7F5C92A3-369B-43F3-BDCE-E560B1B0EC8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46" name="Oval 12">
            <a:extLst>
              <a:ext uri="{FF2B5EF4-FFF2-40B4-BE49-F238E27FC236}">
                <a16:creationId xmlns:a16="http://schemas.microsoft.com/office/drawing/2014/main" id="{AEBE9F1A-B38D-446E-83AE-14B17CE77F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47" name="Picture 14">
            <a:extLst>
              <a:ext uri="{FF2B5EF4-FFF2-40B4-BE49-F238E27FC236}">
                <a16:creationId xmlns:a16="http://schemas.microsoft.com/office/drawing/2014/main" id="{915B5014-A7EC-4BA6-9C83-8840CF81DB2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48" name="Picture 16">
            <a:extLst>
              <a:ext uri="{FF2B5EF4-FFF2-40B4-BE49-F238E27FC236}">
                <a16:creationId xmlns:a16="http://schemas.microsoft.com/office/drawing/2014/main" id="{022C43AB-86D7-420D-8AD7-DC0A15FDD0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9" name="Rectangle 18">
            <a:extLst>
              <a:ext uri="{FF2B5EF4-FFF2-40B4-BE49-F238E27FC236}">
                <a16:creationId xmlns:a16="http://schemas.microsoft.com/office/drawing/2014/main" id="{5E3EB826-A471-488F-9E8A-D65528A3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0" name="Rectangle 20">
            <a:extLst>
              <a:ext uri="{FF2B5EF4-FFF2-40B4-BE49-F238E27FC236}">
                <a16:creationId xmlns:a16="http://schemas.microsoft.com/office/drawing/2014/main" id="{D85D5AA8-773B-469A-8802-9645A4DC9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22">
            <a:extLst>
              <a:ext uri="{FF2B5EF4-FFF2-40B4-BE49-F238E27FC236}">
                <a16:creationId xmlns:a16="http://schemas.microsoft.com/office/drawing/2014/main" id="{E89ED5F7-8269-4F20-B77F-70D4AA7A9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801794"/>
            <a:ext cx="8732027" cy="5248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24">
            <a:extLst>
              <a:ext uri="{FF2B5EF4-FFF2-40B4-BE49-F238E27FC236}">
                <a16:creationId xmlns:a16="http://schemas.microsoft.com/office/drawing/2014/main" id="{C75AF42C-C556-454E-B2D3-2C917CB812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4" name="Content Placeholder 3">
            <a:extLst>
              <a:ext uri="{FF2B5EF4-FFF2-40B4-BE49-F238E27FC236}">
                <a16:creationId xmlns:a16="http://schemas.microsoft.com/office/drawing/2014/main" id="{87701BD9-2A34-A6D8-ED11-EC31D4C86C66}"/>
              </a:ext>
            </a:extLst>
          </p:cNvPr>
          <p:cNvPicPr>
            <a:picLocks noGrp="1" noChangeAspect="1"/>
          </p:cNvPicPr>
          <p:nvPr>
            <p:ph idx="1"/>
          </p:nvPr>
        </p:nvPicPr>
        <p:blipFill>
          <a:blip r:embed="rId7"/>
          <a:stretch>
            <a:fillRect/>
          </a:stretch>
        </p:blipFill>
        <p:spPr>
          <a:xfrm>
            <a:off x="2165879" y="880946"/>
            <a:ext cx="5989111" cy="5169114"/>
          </a:xfrm>
          <a:prstGeom prst="rect">
            <a:avLst/>
          </a:prstGeom>
        </p:spPr>
      </p:pic>
    </p:spTree>
    <p:extLst>
      <p:ext uri="{BB962C8B-B14F-4D97-AF65-F5344CB8AC3E}">
        <p14:creationId xmlns:p14="http://schemas.microsoft.com/office/powerpoint/2010/main" val="372336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0A6D0-CD10-1431-2F47-3F2F2AA4AD6B}"/>
              </a:ext>
            </a:extLst>
          </p:cNvPr>
          <p:cNvSpPr>
            <a:spLocks noGrp="1"/>
          </p:cNvSpPr>
          <p:nvPr>
            <p:ph type="title"/>
          </p:nvPr>
        </p:nvSpPr>
        <p:spPr/>
        <p:txBody>
          <a:bodyPr/>
          <a:lstStyle/>
          <a:p>
            <a:r>
              <a:rPr lang="en-US" dirty="0"/>
              <a:t>                  </a:t>
            </a:r>
            <a:r>
              <a:rPr lang="en-US" b="1" dirty="0"/>
              <a:t>PROJECT GOALS</a:t>
            </a:r>
          </a:p>
        </p:txBody>
      </p:sp>
      <p:sp>
        <p:nvSpPr>
          <p:cNvPr id="3" name="Content Placeholder 2">
            <a:extLst>
              <a:ext uri="{FF2B5EF4-FFF2-40B4-BE49-F238E27FC236}">
                <a16:creationId xmlns:a16="http://schemas.microsoft.com/office/drawing/2014/main" id="{9E542100-B726-CE07-07E2-EFA9FEC435B7}"/>
              </a:ext>
            </a:extLst>
          </p:cNvPr>
          <p:cNvSpPr>
            <a:spLocks noGrp="1"/>
          </p:cNvSpPr>
          <p:nvPr>
            <p:ph idx="1"/>
          </p:nvPr>
        </p:nvSpPr>
        <p:spPr>
          <a:xfrm>
            <a:off x="645130" y="1471961"/>
            <a:ext cx="10734070" cy="4933322"/>
          </a:xfrm>
        </p:spPr>
        <p:txBody>
          <a:bodyPr>
            <a:normAutofit/>
          </a:bodyPr>
          <a:lstStyle/>
          <a:p>
            <a:pPr>
              <a:buFont typeface="Wingdings" panose="05000000000000000000" pitchFamily="2" charset="2"/>
              <a:buChar char="q"/>
            </a:pPr>
            <a:r>
              <a:rPr lang="en-US" b="1" dirty="0">
                <a:solidFill>
                  <a:srgbClr val="FFFF00"/>
                </a:solidFill>
              </a:rPr>
              <a:t>IMPROVED PATIENT CARE</a:t>
            </a:r>
          </a:p>
          <a:p>
            <a:pPr>
              <a:buFont typeface="Wingdings" panose="05000000000000000000" pitchFamily="2" charset="2"/>
              <a:buChar char="q"/>
            </a:pPr>
            <a:r>
              <a:rPr lang="en-US" b="1" dirty="0">
                <a:solidFill>
                  <a:srgbClr val="FFFF00"/>
                </a:solidFill>
              </a:rPr>
              <a:t>ENHANCED INTEROPERABILITY</a:t>
            </a:r>
          </a:p>
          <a:p>
            <a:pPr>
              <a:buFont typeface="Wingdings" panose="05000000000000000000" pitchFamily="2" charset="2"/>
              <a:buChar char="q"/>
            </a:pPr>
            <a:r>
              <a:rPr lang="en-US" b="1" dirty="0">
                <a:solidFill>
                  <a:srgbClr val="FFFF00"/>
                </a:solidFill>
              </a:rPr>
              <a:t>INCREASED EFFICIENCY THROUGH STREAMLINED CLINICAL PROCESSES</a:t>
            </a:r>
          </a:p>
          <a:p>
            <a:pPr>
              <a:buFont typeface="Wingdings" panose="05000000000000000000" pitchFamily="2" charset="2"/>
              <a:buChar char="q"/>
            </a:pPr>
            <a:r>
              <a:rPr lang="en-US" b="1" dirty="0">
                <a:solidFill>
                  <a:srgbClr val="FFFF00"/>
                </a:solidFill>
              </a:rPr>
              <a:t>BETTER CLINICAL DATA MANAGEMENT</a:t>
            </a:r>
          </a:p>
          <a:p>
            <a:pPr>
              <a:buFont typeface="Wingdings" panose="05000000000000000000" pitchFamily="2" charset="2"/>
              <a:buChar char="q"/>
            </a:pPr>
            <a:r>
              <a:rPr lang="en-US" b="1" dirty="0">
                <a:solidFill>
                  <a:srgbClr val="FFFF00"/>
                </a:solidFill>
              </a:rPr>
              <a:t>COST SAVINGS</a:t>
            </a:r>
          </a:p>
          <a:p>
            <a:pPr>
              <a:buFont typeface="Wingdings" panose="05000000000000000000" pitchFamily="2" charset="2"/>
              <a:buChar char="q"/>
            </a:pPr>
            <a:r>
              <a:rPr lang="en-US" b="1" dirty="0">
                <a:solidFill>
                  <a:srgbClr val="FFFF00"/>
                </a:solidFill>
              </a:rPr>
              <a:t>COMPLIANCE WITH FEDERAL REGULATIONS</a:t>
            </a:r>
          </a:p>
          <a:p>
            <a:pPr>
              <a:buFont typeface="Wingdings" panose="05000000000000000000" pitchFamily="2" charset="2"/>
              <a:buChar char="q"/>
            </a:pPr>
            <a:r>
              <a:rPr lang="en-US" b="1" dirty="0">
                <a:solidFill>
                  <a:srgbClr val="FFFF00"/>
                </a:solidFill>
              </a:rPr>
              <a:t>IMPROVED PATIENT ENGAGEMENT &amp; OUTCOMES</a:t>
            </a:r>
          </a:p>
          <a:p>
            <a:pPr>
              <a:buFont typeface="Wingdings" panose="05000000000000000000" pitchFamily="2" charset="2"/>
              <a:buChar char="q"/>
            </a:pPr>
            <a:r>
              <a:rPr lang="en-US" b="1" dirty="0">
                <a:solidFill>
                  <a:srgbClr val="FFFF00"/>
                </a:solidFill>
              </a:rPr>
              <a:t>IMPROVED DATA SECURITY</a:t>
            </a:r>
          </a:p>
          <a:p>
            <a:pPr>
              <a:buFont typeface="Wingdings" panose="05000000000000000000" pitchFamily="2" charset="2"/>
              <a:buChar char="q"/>
            </a:pPr>
            <a:r>
              <a:rPr lang="en-US" b="1" dirty="0">
                <a:solidFill>
                  <a:srgbClr val="FFFF00"/>
                </a:solidFill>
              </a:rPr>
              <a:t>USER-FRIENDLY FOR HEALTHCARE PROVIDERS</a:t>
            </a:r>
          </a:p>
        </p:txBody>
      </p:sp>
    </p:spTree>
    <p:extLst>
      <p:ext uri="{BB962C8B-B14F-4D97-AF65-F5344CB8AC3E}">
        <p14:creationId xmlns:p14="http://schemas.microsoft.com/office/powerpoint/2010/main" val="324035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6BAB8-60F2-1E98-05AA-934A60A903A7}"/>
              </a:ext>
            </a:extLst>
          </p:cNvPr>
          <p:cNvSpPr>
            <a:spLocks noGrp="1"/>
          </p:cNvSpPr>
          <p:nvPr>
            <p:ph type="title"/>
          </p:nvPr>
        </p:nvSpPr>
        <p:spPr>
          <a:xfrm>
            <a:off x="669073" y="139700"/>
            <a:ext cx="9381761" cy="1689100"/>
          </a:xfrm>
        </p:spPr>
        <p:txBody>
          <a:bodyPr/>
          <a:lstStyle/>
          <a:p>
            <a:r>
              <a:rPr lang="en-US" dirty="0"/>
              <a:t>                   </a:t>
            </a:r>
            <a:r>
              <a:rPr lang="en-US" b="1" dirty="0"/>
              <a:t>TEAM MEMBERS</a:t>
            </a:r>
          </a:p>
        </p:txBody>
      </p:sp>
      <p:sp>
        <p:nvSpPr>
          <p:cNvPr id="3" name="Content Placeholder 2">
            <a:extLst>
              <a:ext uri="{FF2B5EF4-FFF2-40B4-BE49-F238E27FC236}">
                <a16:creationId xmlns:a16="http://schemas.microsoft.com/office/drawing/2014/main" id="{373F5B61-14A4-7BD8-9405-C7B81B7C3055}"/>
              </a:ext>
            </a:extLst>
          </p:cNvPr>
          <p:cNvSpPr>
            <a:spLocks noGrp="1"/>
          </p:cNvSpPr>
          <p:nvPr>
            <p:ph idx="1"/>
          </p:nvPr>
        </p:nvSpPr>
        <p:spPr>
          <a:xfrm>
            <a:off x="139700" y="914400"/>
            <a:ext cx="12052300" cy="5715000"/>
          </a:xfrm>
        </p:spPr>
        <p:txBody>
          <a:bodyPr>
            <a:noAutofit/>
          </a:bodyPr>
          <a:lstStyle/>
          <a:p>
            <a:pPr algn="l">
              <a:buFont typeface="+mj-lt"/>
              <a:buAutoNum type="arabicPeriod"/>
            </a:pPr>
            <a:r>
              <a:rPr lang="en-US" sz="1800" b="1" i="0" u="sng" dirty="0">
                <a:solidFill>
                  <a:srgbClr val="FFFF00"/>
                </a:solidFill>
                <a:effectLst/>
                <a:latin typeface="+mn-lt"/>
              </a:rPr>
              <a:t>PROJECT MANAGER</a:t>
            </a:r>
            <a:r>
              <a:rPr lang="en-US" sz="1800" b="1" i="0" u="sng" dirty="0">
                <a:effectLst/>
                <a:latin typeface="+mn-lt"/>
              </a:rPr>
              <a:t>: </a:t>
            </a:r>
            <a:r>
              <a:rPr lang="en-US" sz="1800" b="0" i="0" dirty="0">
                <a:effectLst/>
                <a:latin typeface="+mn-lt"/>
              </a:rPr>
              <a:t>Responsible for the </a:t>
            </a:r>
            <a:r>
              <a:rPr lang="en-US" sz="1800" b="1" i="0" dirty="0">
                <a:effectLst/>
                <a:latin typeface="+mn-lt"/>
              </a:rPr>
              <a:t>overall development and implementation of the new EHR system. </a:t>
            </a:r>
            <a:r>
              <a:rPr lang="en-US" sz="1800" b="0" i="0" dirty="0">
                <a:effectLst/>
                <a:latin typeface="+mn-lt"/>
              </a:rPr>
              <a:t>They </a:t>
            </a:r>
            <a:r>
              <a:rPr lang="en-US" sz="1800" dirty="0">
                <a:latin typeface="+mn-lt"/>
              </a:rPr>
              <a:t>make sure </a:t>
            </a:r>
            <a:r>
              <a:rPr lang="en-US" sz="1800" b="0" i="0" dirty="0">
                <a:effectLst/>
                <a:latin typeface="+mn-lt"/>
              </a:rPr>
              <a:t>that the </a:t>
            </a:r>
            <a:r>
              <a:rPr lang="en-US" sz="1800" b="1" i="0" dirty="0">
                <a:effectLst/>
                <a:latin typeface="+mn-lt"/>
              </a:rPr>
              <a:t>project stays on track, within budget, and meets the requirements </a:t>
            </a:r>
            <a:r>
              <a:rPr lang="en-US" sz="1800" b="0" i="0" dirty="0">
                <a:effectLst/>
                <a:latin typeface="+mn-lt"/>
              </a:rPr>
              <a:t>of all stakeholders.</a:t>
            </a:r>
          </a:p>
          <a:p>
            <a:pPr algn="l">
              <a:buFont typeface="+mj-lt"/>
              <a:buAutoNum type="arabicPeriod"/>
            </a:pPr>
            <a:r>
              <a:rPr lang="en-US" sz="1800" b="1" i="0" u="sng" dirty="0">
                <a:solidFill>
                  <a:srgbClr val="FFFF00"/>
                </a:solidFill>
                <a:effectLst/>
                <a:latin typeface="+mn-lt"/>
              </a:rPr>
              <a:t>CLINICAL TEAM: </a:t>
            </a:r>
            <a:r>
              <a:rPr lang="en-US" sz="1800" b="0" i="0" dirty="0">
                <a:effectLst/>
                <a:latin typeface="+mn-lt"/>
              </a:rPr>
              <a:t>Consisting of clinical professionals, such as physicians, nurses, and other healthcare providers, would be involved in the </a:t>
            </a:r>
            <a:r>
              <a:rPr lang="en-US" sz="1800" b="1" i="0" dirty="0">
                <a:effectLst/>
                <a:latin typeface="+mn-lt"/>
              </a:rPr>
              <a:t>design and testing of the new EHR </a:t>
            </a:r>
            <a:r>
              <a:rPr lang="en-US" sz="1800" b="0" i="0" dirty="0">
                <a:effectLst/>
                <a:latin typeface="+mn-lt"/>
              </a:rPr>
              <a:t>system. They would </a:t>
            </a:r>
            <a:r>
              <a:rPr lang="en-US" sz="1800" b="1" i="0" dirty="0">
                <a:effectLst/>
                <a:latin typeface="+mn-lt"/>
              </a:rPr>
              <a:t>provide valuable suggestions on how the new EHR system should look like. </a:t>
            </a:r>
          </a:p>
          <a:p>
            <a:pPr algn="l">
              <a:buFont typeface="+mj-lt"/>
              <a:buAutoNum type="arabicPeriod"/>
            </a:pPr>
            <a:r>
              <a:rPr lang="en-US" sz="1800" b="1" i="0" u="sng" dirty="0">
                <a:solidFill>
                  <a:srgbClr val="FFFF00"/>
                </a:solidFill>
                <a:effectLst/>
                <a:latin typeface="+mn-lt"/>
              </a:rPr>
              <a:t>IT TEAM</a:t>
            </a:r>
            <a:r>
              <a:rPr lang="en-US" sz="1800" b="1" i="0" u="sng" dirty="0">
                <a:effectLst/>
                <a:latin typeface="+mn-lt"/>
              </a:rPr>
              <a:t>: </a:t>
            </a:r>
            <a:r>
              <a:rPr lang="en-US" sz="1800" b="0" i="0" dirty="0">
                <a:effectLst/>
                <a:latin typeface="+mn-lt"/>
              </a:rPr>
              <a:t>Responsible for the technical aspects of the new EHR system. They would </a:t>
            </a:r>
            <a:r>
              <a:rPr lang="en-US" sz="1800" b="1" i="0" dirty="0">
                <a:effectLst/>
                <a:latin typeface="+mn-lt"/>
              </a:rPr>
              <a:t>design, build, and implement the system, as well as provide ongoing technical support and maintenance</a:t>
            </a:r>
            <a:r>
              <a:rPr lang="en-US" sz="1800" b="0" i="0" dirty="0">
                <a:effectLst/>
                <a:latin typeface="+mn-lt"/>
              </a:rPr>
              <a:t>.</a:t>
            </a:r>
          </a:p>
          <a:p>
            <a:pPr algn="l">
              <a:buFont typeface="+mj-lt"/>
              <a:buAutoNum type="arabicPeriod"/>
            </a:pPr>
            <a:r>
              <a:rPr lang="en-US" sz="1800" b="1" i="0" u="sng" dirty="0">
                <a:solidFill>
                  <a:srgbClr val="FFFF00"/>
                </a:solidFill>
                <a:effectLst/>
                <a:latin typeface="+mn-lt"/>
              </a:rPr>
              <a:t>BUSINESS ANALYST: </a:t>
            </a:r>
            <a:r>
              <a:rPr lang="en-US" sz="1800" b="0" i="0" dirty="0">
                <a:effectLst/>
                <a:latin typeface="+mn-lt"/>
              </a:rPr>
              <a:t>The business analyst </a:t>
            </a:r>
            <a:r>
              <a:rPr lang="en-US" sz="1800" b="1" i="0" dirty="0">
                <a:effectLst/>
                <a:latin typeface="+mn-lt"/>
              </a:rPr>
              <a:t>would work closely with the clinical and IT teams </a:t>
            </a:r>
            <a:r>
              <a:rPr lang="en-US" sz="1800" b="0" i="0" dirty="0">
                <a:effectLst/>
                <a:latin typeface="+mn-lt"/>
              </a:rPr>
              <a:t>to understand the requirements of the new EHR system and </a:t>
            </a:r>
            <a:r>
              <a:rPr lang="en-US" sz="1800" b="1" i="0" dirty="0">
                <a:effectLst/>
                <a:latin typeface="+mn-lt"/>
              </a:rPr>
              <a:t>makes sure that the </a:t>
            </a:r>
            <a:r>
              <a:rPr lang="en-US" sz="1800" b="1" dirty="0">
                <a:latin typeface="+mn-lt"/>
              </a:rPr>
              <a:t>new EHR</a:t>
            </a:r>
            <a:r>
              <a:rPr lang="en-US" sz="1800" b="1" i="0" dirty="0">
                <a:effectLst/>
                <a:latin typeface="+mn-lt"/>
              </a:rPr>
              <a:t> meets the requirements of the organization.</a:t>
            </a:r>
          </a:p>
          <a:p>
            <a:pPr>
              <a:buFont typeface="+mj-lt"/>
              <a:buAutoNum type="arabicPeriod"/>
            </a:pPr>
            <a:r>
              <a:rPr lang="en-US" sz="1800" b="1" i="0" u="sng" dirty="0">
                <a:solidFill>
                  <a:srgbClr val="FFFF00"/>
                </a:solidFill>
                <a:effectLst/>
                <a:latin typeface="+mn-lt"/>
              </a:rPr>
              <a:t>DATA ANALYST</a:t>
            </a:r>
            <a:r>
              <a:rPr lang="en-US" sz="1800" b="1" i="0" u="sng" dirty="0">
                <a:effectLst/>
                <a:latin typeface="+mn-lt"/>
              </a:rPr>
              <a:t>: </a:t>
            </a:r>
            <a:r>
              <a:rPr lang="en-US" sz="1800" b="0" i="0" dirty="0">
                <a:effectLst/>
                <a:latin typeface="+mn-lt"/>
              </a:rPr>
              <a:t>A data analyst is responsible for ensuring the quality and accuracy of the data entered into the EHR system. They also </a:t>
            </a:r>
            <a:r>
              <a:rPr lang="en-US" sz="1800" b="1" i="0" dirty="0">
                <a:effectLst/>
                <a:latin typeface="+mn-lt"/>
              </a:rPr>
              <a:t>develop reports and provide insights to improve the quality of care and clinical outcomes.</a:t>
            </a:r>
          </a:p>
          <a:p>
            <a:pPr algn="l">
              <a:buFont typeface="+mj-lt"/>
              <a:buAutoNum type="arabicPeriod"/>
            </a:pPr>
            <a:r>
              <a:rPr lang="en-US" sz="1800" b="1" i="0" u="sng" dirty="0">
                <a:solidFill>
                  <a:srgbClr val="FFFF00"/>
                </a:solidFill>
                <a:effectLst/>
                <a:latin typeface="+mn-lt"/>
              </a:rPr>
              <a:t>VENDORS:</a:t>
            </a:r>
            <a:r>
              <a:rPr lang="en-US" sz="1800" b="1" i="0" u="sng" dirty="0">
                <a:effectLst/>
                <a:latin typeface="+mn-lt"/>
              </a:rPr>
              <a:t> </a:t>
            </a:r>
            <a:r>
              <a:rPr lang="en-US" sz="1800" b="0" i="0" dirty="0">
                <a:effectLst/>
                <a:latin typeface="+mn-lt"/>
              </a:rPr>
              <a:t>These individuals </a:t>
            </a:r>
            <a:r>
              <a:rPr lang="en-US" sz="1800" b="1" i="0" dirty="0">
                <a:effectLst/>
                <a:latin typeface="+mn-lt"/>
              </a:rPr>
              <a:t>would provide expertise and support throughout the project</a:t>
            </a:r>
            <a:r>
              <a:rPr lang="en-US" sz="1800" b="0" i="0" dirty="0">
                <a:effectLst/>
                <a:latin typeface="+mn-lt"/>
              </a:rPr>
              <a:t>.</a:t>
            </a:r>
          </a:p>
          <a:p>
            <a:pPr algn="l">
              <a:buFont typeface="+mj-lt"/>
              <a:buAutoNum type="arabicPeriod"/>
            </a:pPr>
            <a:r>
              <a:rPr lang="en-US" sz="1800" b="1" i="0" u="sng" dirty="0">
                <a:solidFill>
                  <a:srgbClr val="FFFF00"/>
                </a:solidFill>
                <a:effectLst/>
                <a:latin typeface="+mn-lt"/>
              </a:rPr>
              <a:t>END USERS</a:t>
            </a:r>
            <a:r>
              <a:rPr lang="en-US" sz="1800" b="1" i="0" u="sng" dirty="0">
                <a:effectLst/>
                <a:latin typeface="+mn-lt"/>
              </a:rPr>
              <a:t>: </a:t>
            </a:r>
            <a:r>
              <a:rPr lang="en-US" sz="1800" b="0" i="0" dirty="0">
                <a:effectLst/>
                <a:latin typeface="+mn-lt"/>
              </a:rPr>
              <a:t>Generally</a:t>
            </a:r>
            <a:r>
              <a:rPr lang="en-US" sz="1800" dirty="0">
                <a:latin typeface="+mn-lt"/>
              </a:rPr>
              <a:t>, </a:t>
            </a:r>
            <a:r>
              <a:rPr lang="en-US" sz="1800" b="0" i="0" dirty="0">
                <a:effectLst/>
                <a:latin typeface="+mn-lt"/>
              </a:rPr>
              <a:t>the patients, would also be involved in the creation and testing of the system. Their </a:t>
            </a:r>
            <a:r>
              <a:rPr lang="en-US" sz="1800" b="1" i="0" dirty="0">
                <a:effectLst/>
                <a:latin typeface="+mn-lt"/>
              </a:rPr>
              <a:t>feedback and input would be important to ensure that the EHR system meets the patients’ </a:t>
            </a:r>
            <a:r>
              <a:rPr lang="en-US" sz="1800" b="1" dirty="0">
                <a:latin typeface="+mn-lt"/>
              </a:rPr>
              <a:t>expectations</a:t>
            </a:r>
            <a:r>
              <a:rPr lang="en-US" sz="1800" dirty="0">
                <a:latin typeface="+mn-lt"/>
              </a:rPr>
              <a:t>. </a:t>
            </a:r>
          </a:p>
        </p:txBody>
      </p:sp>
    </p:spTree>
    <p:extLst>
      <p:ext uri="{BB962C8B-B14F-4D97-AF65-F5344CB8AC3E}">
        <p14:creationId xmlns:p14="http://schemas.microsoft.com/office/powerpoint/2010/main" val="352981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ontent Placeholder 21">
            <a:extLst>
              <a:ext uri="{FF2B5EF4-FFF2-40B4-BE49-F238E27FC236}">
                <a16:creationId xmlns:a16="http://schemas.microsoft.com/office/drawing/2014/main" id="{DE414005-AC24-9A53-1069-5CC7AF017FDA}"/>
              </a:ext>
            </a:extLst>
          </p:cNvPr>
          <p:cNvGraphicFramePr>
            <a:graphicFrameLocks noGrp="1"/>
          </p:cNvGraphicFramePr>
          <p:nvPr>
            <p:ph idx="1"/>
            <p:extLst>
              <p:ext uri="{D42A27DB-BD31-4B8C-83A1-F6EECF244321}">
                <p14:modId xmlns:p14="http://schemas.microsoft.com/office/powerpoint/2010/main" val="3888605656"/>
              </p:ext>
            </p:extLst>
          </p:nvPr>
        </p:nvGraphicFramePr>
        <p:xfrm>
          <a:off x="96982" y="739764"/>
          <a:ext cx="11894124" cy="6002977"/>
        </p:xfrm>
        <a:graphic>
          <a:graphicData uri="http://schemas.openxmlformats.org/drawingml/2006/table">
            <a:tbl>
              <a:tblPr firstRow="1" firstCol="1" bandRow="1">
                <a:tableStyleId>{5C22544A-7EE6-4342-B048-85BDC9FD1C3A}</a:tableStyleId>
              </a:tblPr>
              <a:tblGrid>
                <a:gridCol w="2516880">
                  <a:extLst>
                    <a:ext uri="{9D8B030D-6E8A-4147-A177-3AD203B41FA5}">
                      <a16:colId xmlns:a16="http://schemas.microsoft.com/office/drawing/2014/main" val="3400942840"/>
                    </a:ext>
                  </a:extLst>
                </a:gridCol>
                <a:gridCol w="9377244">
                  <a:extLst>
                    <a:ext uri="{9D8B030D-6E8A-4147-A177-3AD203B41FA5}">
                      <a16:colId xmlns:a16="http://schemas.microsoft.com/office/drawing/2014/main" val="994945096"/>
                    </a:ext>
                  </a:extLst>
                </a:gridCol>
              </a:tblGrid>
              <a:tr h="1132698">
                <a:tc>
                  <a:txBody>
                    <a:bodyPr/>
                    <a:lstStyle/>
                    <a:p>
                      <a:pPr marL="0" marR="0" lvl="0" indent="-342900" algn="l" defTabSz="457200" rtl="0" eaLnBrk="1" latinLnBrk="0" hangingPunct="1">
                        <a:lnSpc>
                          <a:spcPct val="107000"/>
                        </a:lnSpc>
                        <a:spcBef>
                          <a:spcPts val="0"/>
                        </a:spcBef>
                        <a:spcAft>
                          <a:spcPts val="0"/>
                        </a:spcAft>
                        <a:buFont typeface="+mj-lt"/>
                        <a:buAutoNum type="arabicPeriod"/>
                        <a:tabLst>
                          <a:tab pos="457200" algn="l"/>
                        </a:tabLst>
                      </a:pPr>
                      <a:r>
                        <a:rPr lang="en-US" sz="1200" b="1" kern="1200" dirty="0">
                          <a:solidFill>
                            <a:schemeClr val="lt1"/>
                          </a:solidFill>
                          <a:effectLst/>
                          <a:latin typeface="+mn-lt"/>
                          <a:ea typeface="+mn-ea"/>
                          <a:cs typeface="+mn-cs"/>
                        </a:rPr>
                        <a:t>Identify the current clinical workflow:</a:t>
                      </a:r>
                    </a:p>
                    <a:p>
                      <a:pPr marL="0" marR="0" algn="l" defTabSz="457200" rtl="0" eaLnBrk="1" latinLnBrk="0" hangingPunct="1">
                        <a:lnSpc>
                          <a:spcPct val="107000"/>
                        </a:lnSpc>
                        <a:spcBef>
                          <a:spcPts val="0"/>
                        </a:spcBef>
                        <a:spcAft>
                          <a:spcPts val="0"/>
                        </a:spcAft>
                      </a:pPr>
                      <a:r>
                        <a:rPr lang="en-US" sz="1200" b="1" kern="1200" dirty="0">
                          <a:solidFill>
                            <a:schemeClr val="lt1"/>
                          </a:solidFill>
                          <a:effectLst/>
                          <a:latin typeface="+mn-lt"/>
                          <a:ea typeface="+mn-ea"/>
                          <a:cs typeface="+mn-cs"/>
                        </a:rPr>
                        <a:t> </a:t>
                      </a:r>
                    </a:p>
                  </a:txBody>
                  <a:tcPr marL="22874" marR="22874" marT="0" marB="0"/>
                </a:tc>
                <a:tc>
                  <a:txBody>
                    <a:bodyPr/>
                    <a:lstStyle/>
                    <a:p>
                      <a:pPr marL="628650" marR="0" lvl="1" indent="-171450" algn="just">
                        <a:lnSpc>
                          <a:spcPct val="107000"/>
                        </a:lnSpc>
                        <a:spcBef>
                          <a:spcPts val="0"/>
                        </a:spcBef>
                        <a:spcAft>
                          <a:spcPts val="0"/>
                        </a:spcAft>
                        <a:buFont typeface="Arial" panose="020B0604020202020204" pitchFamily="34" charset="0"/>
                        <a:buChar char="•"/>
                      </a:pPr>
                      <a:r>
                        <a:rPr lang="en-US" sz="1050" b="0" dirty="0">
                          <a:solidFill>
                            <a:schemeClr val="bg1"/>
                          </a:solidFill>
                          <a:effectLst/>
                        </a:rPr>
                        <a:t>Receptionist greets patient and checks them in</a:t>
                      </a:r>
                    </a:p>
                    <a:p>
                      <a:pPr marL="742950" marR="0" lvl="1" indent="-285750" algn="just">
                        <a:lnSpc>
                          <a:spcPct val="107000"/>
                        </a:lnSpc>
                        <a:spcBef>
                          <a:spcPts val="0"/>
                        </a:spcBef>
                        <a:spcAft>
                          <a:spcPts val="0"/>
                        </a:spcAft>
                        <a:buFont typeface="Symbol" panose="05050102010706020507" pitchFamily="18" charset="2"/>
                        <a:buChar char=""/>
                      </a:pPr>
                      <a:r>
                        <a:rPr lang="en-US" sz="1050" b="0" dirty="0">
                          <a:solidFill>
                            <a:schemeClr val="bg1"/>
                          </a:solidFill>
                          <a:effectLst/>
                        </a:rPr>
                        <a:t>Nurse takes patient's vitals and medical history</a:t>
                      </a:r>
                    </a:p>
                    <a:p>
                      <a:pPr marL="742950" marR="0" lvl="1" indent="-285750" algn="just">
                        <a:lnSpc>
                          <a:spcPct val="107000"/>
                        </a:lnSpc>
                        <a:spcBef>
                          <a:spcPts val="0"/>
                        </a:spcBef>
                        <a:spcAft>
                          <a:spcPts val="0"/>
                        </a:spcAft>
                        <a:buFont typeface="Symbol" panose="05050102010706020507" pitchFamily="18" charset="2"/>
                        <a:buChar char=""/>
                      </a:pPr>
                      <a:r>
                        <a:rPr lang="en-US" sz="1050" b="0" dirty="0">
                          <a:solidFill>
                            <a:schemeClr val="bg1"/>
                          </a:solidFill>
                          <a:effectLst/>
                        </a:rPr>
                        <a:t>Physician conducts exam and diagnoses any issues</a:t>
                      </a:r>
                    </a:p>
                    <a:p>
                      <a:pPr marL="742950" marR="0" lvl="1" indent="-285750" algn="just">
                        <a:lnSpc>
                          <a:spcPct val="107000"/>
                        </a:lnSpc>
                        <a:spcBef>
                          <a:spcPts val="0"/>
                        </a:spcBef>
                        <a:spcAft>
                          <a:spcPts val="0"/>
                        </a:spcAft>
                        <a:buFont typeface="Symbol" panose="05050102010706020507" pitchFamily="18" charset="2"/>
                        <a:buChar char=""/>
                      </a:pPr>
                      <a:r>
                        <a:rPr lang="en-US" sz="1050" b="0" dirty="0">
                          <a:solidFill>
                            <a:schemeClr val="bg1"/>
                          </a:solidFill>
                          <a:effectLst/>
                        </a:rPr>
                        <a:t>Physician records diagnosis and treatment plan in the old EHR system</a:t>
                      </a:r>
                    </a:p>
                    <a:p>
                      <a:pPr marL="742950" marR="0" lvl="1" indent="-285750" algn="just">
                        <a:lnSpc>
                          <a:spcPct val="107000"/>
                        </a:lnSpc>
                        <a:spcBef>
                          <a:spcPts val="0"/>
                        </a:spcBef>
                        <a:spcAft>
                          <a:spcPts val="0"/>
                        </a:spcAft>
                        <a:buFont typeface="Symbol" panose="05050102010706020507" pitchFamily="18" charset="2"/>
                        <a:buChar char=""/>
                      </a:pPr>
                      <a:r>
                        <a:rPr lang="en-US" sz="1050" b="0" dirty="0">
                          <a:solidFill>
                            <a:schemeClr val="bg1"/>
                          </a:solidFill>
                          <a:effectLst/>
                        </a:rPr>
                        <a:t>Nurse schedules any necessary follow-up appointments and orders any necessary tests</a:t>
                      </a:r>
                    </a:p>
                    <a:p>
                      <a:pPr marL="742950" marR="0" lvl="1" indent="-285750" algn="just">
                        <a:lnSpc>
                          <a:spcPct val="107000"/>
                        </a:lnSpc>
                        <a:spcBef>
                          <a:spcPts val="0"/>
                        </a:spcBef>
                        <a:spcAft>
                          <a:spcPts val="0"/>
                        </a:spcAft>
                        <a:buFont typeface="Symbol" panose="05050102010706020507" pitchFamily="18" charset="2"/>
                        <a:buChar char=""/>
                      </a:pPr>
                      <a:r>
                        <a:rPr lang="en-US" sz="1050" b="0" dirty="0">
                          <a:solidFill>
                            <a:schemeClr val="bg1"/>
                          </a:solidFill>
                          <a:effectLst/>
                        </a:rPr>
                        <a:t>Receptionist checks the patient out and collects payment</a:t>
                      </a:r>
                      <a:endParaRPr lang="en-US" sz="105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874" marR="22874" marT="0" marB="0">
                    <a:solidFill>
                      <a:schemeClr val="accent1">
                        <a:lumMod val="20000"/>
                        <a:lumOff val="80000"/>
                      </a:schemeClr>
                    </a:solidFill>
                  </a:tcPr>
                </a:tc>
                <a:extLst>
                  <a:ext uri="{0D108BD9-81ED-4DB2-BD59-A6C34878D82A}">
                    <a16:rowId xmlns:a16="http://schemas.microsoft.com/office/drawing/2014/main" val="794513810"/>
                  </a:ext>
                </a:extLst>
              </a:tr>
              <a:tr h="683722">
                <a:tc>
                  <a:txBody>
                    <a:bodyPr/>
                    <a:lstStyle/>
                    <a:p>
                      <a:pPr marL="0" marR="0" lvl="0" indent="-342900" algn="l" defTabSz="457200" rtl="0" eaLnBrk="1" latinLnBrk="0" hangingPunct="1">
                        <a:lnSpc>
                          <a:spcPct val="107000"/>
                        </a:lnSpc>
                        <a:spcBef>
                          <a:spcPts val="0"/>
                        </a:spcBef>
                        <a:spcAft>
                          <a:spcPts val="0"/>
                        </a:spcAft>
                        <a:buFont typeface="+mj-lt"/>
                        <a:buAutoNum type="arabicPeriod" startAt="2"/>
                        <a:tabLst>
                          <a:tab pos="457200" algn="l"/>
                        </a:tabLst>
                      </a:pPr>
                      <a:r>
                        <a:rPr lang="en-US" sz="1200" b="1" kern="1200">
                          <a:solidFill>
                            <a:schemeClr val="lt1"/>
                          </a:solidFill>
                          <a:effectLst/>
                          <a:latin typeface="+mn-lt"/>
                          <a:ea typeface="+mn-ea"/>
                          <a:cs typeface="+mn-cs"/>
                        </a:rPr>
                        <a:t>Identify the new EHR capabilities:</a:t>
                      </a:r>
                    </a:p>
                    <a:p>
                      <a:pPr marL="0" marR="0" algn="l" defTabSz="457200" rtl="0" eaLnBrk="1" latinLnBrk="0" hangingPunct="1">
                        <a:lnSpc>
                          <a:spcPct val="107000"/>
                        </a:lnSpc>
                        <a:spcBef>
                          <a:spcPts val="0"/>
                        </a:spcBef>
                        <a:spcAft>
                          <a:spcPts val="0"/>
                        </a:spcAft>
                      </a:pPr>
                      <a:r>
                        <a:rPr lang="en-US" sz="1200" b="1" kern="1200">
                          <a:solidFill>
                            <a:schemeClr val="lt1"/>
                          </a:solidFill>
                          <a:effectLst/>
                          <a:latin typeface="+mn-lt"/>
                          <a:ea typeface="+mn-ea"/>
                          <a:cs typeface="+mn-cs"/>
                        </a:rPr>
                        <a:t> </a:t>
                      </a:r>
                    </a:p>
                  </a:txBody>
                  <a:tcPr marL="22874" marR="22874" marT="0" marB="0"/>
                </a:tc>
                <a:tc>
                  <a:txBody>
                    <a:bodyPr/>
                    <a:lstStyle/>
                    <a:p>
                      <a:pPr algn="just">
                        <a:spcBef>
                          <a:spcPts val="0"/>
                        </a:spcBef>
                        <a:spcAft>
                          <a:spcPts val="0"/>
                        </a:spcAft>
                      </a:pPr>
                      <a:endParaRPr lang="en-US" sz="1050" b="0" dirty="0">
                        <a:effectLst/>
                      </a:endParaRP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new EHR system has the capability to generate electronic prescriptions</a:t>
                      </a: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new EHR system has the capability to send reminders to patients for follow-up appointments and tests</a:t>
                      </a: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new EHR system has the capability to track patient progress over time</a:t>
                      </a:r>
                    </a:p>
                  </a:txBody>
                  <a:tcPr marL="22874" marR="22874" marT="0" marB="0">
                    <a:solidFill>
                      <a:schemeClr val="accent1">
                        <a:lumMod val="20000"/>
                        <a:lumOff val="80000"/>
                      </a:schemeClr>
                    </a:solidFill>
                  </a:tcPr>
                </a:tc>
                <a:extLst>
                  <a:ext uri="{0D108BD9-81ED-4DB2-BD59-A6C34878D82A}">
                    <a16:rowId xmlns:a16="http://schemas.microsoft.com/office/drawing/2014/main" val="112222856"/>
                  </a:ext>
                </a:extLst>
              </a:tr>
              <a:tr h="963968">
                <a:tc>
                  <a:txBody>
                    <a:bodyPr/>
                    <a:lstStyle/>
                    <a:p>
                      <a:pPr marL="0" marR="0" lvl="0" indent="-342900" algn="l" defTabSz="457200" rtl="0" eaLnBrk="1" latinLnBrk="0" hangingPunct="1">
                        <a:lnSpc>
                          <a:spcPct val="107000"/>
                        </a:lnSpc>
                        <a:spcBef>
                          <a:spcPts val="0"/>
                        </a:spcBef>
                        <a:spcAft>
                          <a:spcPts val="0"/>
                        </a:spcAft>
                        <a:buFont typeface="+mj-lt"/>
                        <a:buAutoNum type="arabicPeriod" startAt="3"/>
                        <a:tabLst>
                          <a:tab pos="457200" algn="l"/>
                        </a:tabLst>
                      </a:pPr>
                      <a:r>
                        <a:rPr lang="en-US" sz="1200" b="1" kern="1200">
                          <a:solidFill>
                            <a:schemeClr val="lt1"/>
                          </a:solidFill>
                          <a:effectLst/>
                          <a:latin typeface="+mn-lt"/>
                          <a:ea typeface="+mn-ea"/>
                          <a:cs typeface="+mn-cs"/>
                        </a:rPr>
                        <a:t>Analyze the gaps:</a:t>
                      </a:r>
                    </a:p>
                    <a:p>
                      <a:pPr marL="0" marR="0" algn="l" defTabSz="457200" rtl="0" eaLnBrk="1" latinLnBrk="0" hangingPunct="1">
                        <a:lnSpc>
                          <a:spcPct val="107000"/>
                        </a:lnSpc>
                        <a:spcBef>
                          <a:spcPts val="0"/>
                        </a:spcBef>
                        <a:spcAft>
                          <a:spcPts val="0"/>
                        </a:spcAft>
                      </a:pPr>
                      <a:r>
                        <a:rPr lang="en-US" sz="1200" b="1" kern="1200">
                          <a:solidFill>
                            <a:schemeClr val="lt1"/>
                          </a:solidFill>
                          <a:effectLst/>
                          <a:latin typeface="+mn-lt"/>
                          <a:ea typeface="+mn-ea"/>
                          <a:cs typeface="+mn-cs"/>
                        </a:rPr>
                        <a:t> </a:t>
                      </a:r>
                    </a:p>
                  </a:txBody>
                  <a:tcPr marL="22874" marR="22874" marT="0" marB="0"/>
                </a:tc>
                <a:tc>
                  <a:txBody>
                    <a:bodyPr/>
                    <a:lstStyle/>
                    <a:p>
                      <a:pPr algn="just">
                        <a:spcBef>
                          <a:spcPts val="0"/>
                        </a:spcBef>
                        <a:spcAft>
                          <a:spcPts val="0"/>
                        </a:spcAft>
                      </a:pPr>
                      <a:endParaRPr lang="en-US" sz="1050" b="0" dirty="0">
                        <a:effectLst/>
                      </a:endParaRP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old EHR system did not have the capability to generate electronic prescriptions, which increased the risk of errors and delays</a:t>
                      </a: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old EHR system did not have the capability to send reminders to patients for follow-up appointments and tests, which reduced patient compliance and outcomes</a:t>
                      </a:r>
                    </a:p>
                    <a:p>
                      <a:pPr marL="742950" marR="0" lvl="1" indent="-285750" algn="just">
                        <a:lnSpc>
                          <a:spcPct val="107000"/>
                        </a:lnSpc>
                        <a:spcBef>
                          <a:spcPts val="0"/>
                        </a:spcBef>
                        <a:spcAft>
                          <a:spcPts val="0"/>
                        </a:spcAft>
                        <a:buFont typeface="Symbol" panose="05050102010706020507" pitchFamily="18" charset="2"/>
                        <a:buChar char=""/>
                      </a:pPr>
                      <a:r>
                        <a:rPr lang="en-US" sz="1050" b="0" dirty="0">
                          <a:effectLst/>
                        </a:rPr>
                        <a:t>The old EHR system did not have the capability to track patient progress over time, which limited the ability to monitor the effectiveness of treatments</a:t>
                      </a:r>
                    </a:p>
                  </a:txBody>
                  <a:tcPr marL="22874" marR="22874" marT="0" marB="0">
                    <a:solidFill>
                      <a:schemeClr val="accent1">
                        <a:lumMod val="20000"/>
                        <a:lumOff val="80000"/>
                      </a:schemeClr>
                    </a:solidFill>
                  </a:tcPr>
                </a:tc>
                <a:extLst>
                  <a:ext uri="{0D108BD9-81ED-4DB2-BD59-A6C34878D82A}">
                    <a16:rowId xmlns:a16="http://schemas.microsoft.com/office/drawing/2014/main" val="916240301"/>
                  </a:ext>
                </a:extLst>
              </a:tr>
              <a:tr h="1293125">
                <a:tc>
                  <a:txBody>
                    <a:bodyPr/>
                    <a:lstStyle/>
                    <a:p>
                      <a:pPr marL="0" marR="0" lvl="0" indent="-342900" algn="l" defTabSz="457200" rtl="0" eaLnBrk="1" latinLnBrk="0" hangingPunct="1">
                        <a:lnSpc>
                          <a:spcPct val="107000"/>
                        </a:lnSpc>
                        <a:spcBef>
                          <a:spcPts val="0"/>
                        </a:spcBef>
                        <a:spcAft>
                          <a:spcPts val="0"/>
                        </a:spcAft>
                        <a:buFont typeface="+mj-lt"/>
                        <a:buAutoNum type="arabicPeriod" startAt="4"/>
                        <a:tabLst>
                          <a:tab pos="457200" algn="l"/>
                        </a:tabLst>
                      </a:pPr>
                      <a:r>
                        <a:rPr lang="en-US" sz="1200" b="1" kern="1200">
                          <a:solidFill>
                            <a:schemeClr val="lt1"/>
                          </a:solidFill>
                          <a:effectLst/>
                          <a:latin typeface="+mn-lt"/>
                          <a:ea typeface="+mn-ea"/>
                          <a:cs typeface="+mn-cs"/>
                        </a:rPr>
                        <a:t>Redesign the clinical workflow:</a:t>
                      </a:r>
                    </a:p>
                    <a:p>
                      <a:pPr marL="0" marR="0" algn="l" defTabSz="457200" rtl="0" eaLnBrk="1" latinLnBrk="0" hangingPunct="1">
                        <a:lnSpc>
                          <a:spcPct val="107000"/>
                        </a:lnSpc>
                        <a:spcBef>
                          <a:spcPts val="0"/>
                        </a:spcBef>
                        <a:spcAft>
                          <a:spcPts val="0"/>
                        </a:spcAft>
                      </a:pPr>
                      <a:r>
                        <a:rPr lang="en-US" sz="1200" b="1" kern="1200">
                          <a:solidFill>
                            <a:schemeClr val="lt1"/>
                          </a:solidFill>
                          <a:effectLst/>
                          <a:latin typeface="+mn-lt"/>
                          <a:ea typeface="+mn-ea"/>
                          <a:cs typeface="+mn-cs"/>
                        </a:rPr>
                        <a:t> </a:t>
                      </a:r>
                    </a:p>
                  </a:txBody>
                  <a:tcPr marL="22874" marR="22874" marT="0" marB="0"/>
                </a:tc>
                <a:tc>
                  <a:txBody>
                    <a:bodyPr/>
                    <a:lstStyle/>
                    <a:p>
                      <a:pPr algn="just">
                        <a:spcBef>
                          <a:spcPts val="0"/>
                        </a:spcBef>
                        <a:spcAft>
                          <a:spcPts val="0"/>
                        </a:spcAft>
                      </a:pPr>
                      <a:endParaRPr lang="en-US" sz="1050" dirty="0">
                        <a:effectLst/>
                      </a:endParaRP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Receptionist greets patients and checks them in</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Nurse takes patient's vitals and medical history, and enters it into the new EHR system</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Physician conducts exam and diagnoses any issues, and records it in the new EHR system</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Physician generates an electronic prescription in the new EHR system, and sends it directly to the pharmacy</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Nurse schedules any necessary follow-up appointments and orders any necessary tests in the new EHR system, which automatically sends reminders to the patient</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Receptionist checks the patient out and collects payment, and updates the new EHR system with any necessary billing codes</a:t>
                      </a:r>
                    </a:p>
                  </a:txBody>
                  <a:tcPr marL="22874" marR="22874" marT="0" marB="0">
                    <a:solidFill>
                      <a:schemeClr val="accent1">
                        <a:lumMod val="20000"/>
                        <a:lumOff val="80000"/>
                      </a:schemeClr>
                    </a:solidFill>
                  </a:tcPr>
                </a:tc>
                <a:extLst>
                  <a:ext uri="{0D108BD9-81ED-4DB2-BD59-A6C34878D82A}">
                    <a16:rowId xmlns:a16="http://schemas.microsoft.com/office/drawing/2014/main" val="4230341197"/>
                  </a:ext>
                </a:extLst>
              </a:tr>
              <a:tr h="963968">
                <a:tc>
                  <a:txBody>
                    <a:bodyPr/>
                    <a:lstStyle/>
                    <a:p>
                      <a:pPr marL="0" marR="0" lvl="0" indent="-342900" algn="l" defTabSz="457200" rtl="0" eaLnBrk="1" latinLnBrk="0" hangingPunct="1">
                        <a:lnSpc>
                          <a:spcPct val="107000"/>
                        </a:lnSpc>
                        <a:spcBef>
                          <a:spcPts val="0"/>
                        </a:spcBef>
                        <a:spcAft>
                          <a:spcPts val="0"/>
                        </a:spcAft>
                        <a:buFont typeface="+mj-lt"/>
                        <a:buAutoNum type="arabicPeriod" startAt="5"/>
                        <a:tabLst>
                          <a:tab pos="457200" algn="l"/>
                        </a:tabLst>
                      </a:pPr>
                      <a:r>
                        <a:rPr lang="en-US" sz="1200" b="1" kern="1200">
                          <a:solidFill>
                            <a:schemeClr val="lt1"/>
                          </a:solidFill>
                          <a:effectLst/>
                          <a:latin typeface="+mn-lt"/>
                          <a:ea typeface="+mn-ea"/>
                          <a:cs typeface="+mn-cs"/>
                        </a:rPr>
                        <a:t>Develop and implement the new workflow:</a:t>
                      </a:r>
                    </a:p>
                    <a:p>
                      <a:pPr marL="0" marR="0" algn="l" defTabSz="457200" rtl="0" eaLnBrk="1" latinLnBrk="0" hangingPunct="1">
                        <a:lnSpc>
                          <a:spcPct val="107000"/>
                        </a:lnSpc>
                        <a:spcBef>
                          <a:spcPts val="0"/>
                        </a:spcBef>
                        <a:spcAft>
                          <a:spcPts val="0"/>
                        </a:spcAft>
                      </a:pPr>
                      <a:r>
                        <a:rPr lang="en-US" sz="1200" b="1" kern="1200">
                          <a:solidFill>
                            <a:schemeClr val="lt1"/>
                          </a:solidFill>
                          <a:effectLst/>
                          <a:latin typeface="+mn-lt"/>
                          <a:ea typeface="+mn-ea"/>
                          <a:cs typeface="+mn-cs"/>
                        </a:rPr>
                        <a:t> </a:t>
                      </a:r>
                    </a:p>
                  </a:txBody>
                  <a:tcPr marL="22874" marR="22874" marT="0" marB="0"/>
                </a:tc>
                <a:tc>
                  <a:txBody>
                    <a:bodyPr/>
                    <a:lstStyle/>
                    <a:p>
                      <a:pPr algn="just">
                        <a:spcBef>
                          <a:spcPts val="0"/>
                        </a:spcBef>
                        <a:spcAft>
                          <a:spcPts val="0"/>
                        </a:spcAft>
                      </a:pPr>
                      <a:endParaRPr lang="en-US" sz="1050" dirty="0">
                        <a:effectLst/>
                      </a:endParaRP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trains all personnel on the new clinical workflow</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updates the new EHR system with patient information, billing codes, and scheduling details</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tests the new clinical workflow with a small group of patients, and collects feedback from personnel and patients</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makes any necessary adjustments based on feedback and testing results</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implements the new clinical workflow across all patients and personnel</a:t>
                      </a:r>
                    </a:p>
                  </a:txBody>
                  <a:tcPr marL="22874" marR="22874" marT="0" marB="0">
                    <a:solidFill>
                      <a:schemeClr val="accent1">
                        <a:lumMod val="20000"/>
                        <a:lumOff val="80000"/>
                      </a:schemeClr>
                    </a:solidFill>
                  </a:tcPr>
                </a:tc>
                <a:extLst>
                  <a:ext uri="{0D108BD9-81ED-4DB2-BD59-A6C34878D82A}">
                    <a16:rowId xmlns:a16="http://schemas.microsoft.com/office/drawing/2014/main" val="3310624428"/>
                  </a:ext>
                </a:extLst>
              </a:tr>
              <a:tr h="803663">
                <a:tc>
                  <a:txBody>
                    <a:bodyPr/>
                    <a:lstStyle/>
                    <a:p>
                      <a:pPr marL="0" marR="0" lvl="0" indent="-342900" algn="l" defTabSz="457200" rtl="0" eaLnBrk="1" latinLnBrk="0" hangingPunct="1">
                        <a:lnSpc>
                          <a:spcPct val="107000"/>
                        </a:lnSpc>
                        <a:spcBef>
                          <a:spcPts val="0"/>
                        </a:spcBef>
                        <a:spcAft>
                          <a:spcPts val="0"/>
                        </a:spcAft>
                        <a:buFont typeface="+mj-lt"/>
                        <a:buAutoNum type="arabicPeriod" startAt="6"/>
                        <a:tabLst>
                          <a:tab pos="457200" algn="l"/>
                        </a:tabLst>
                      </a:pPr>
                      <a:r>
                        <a:rPr lang="en-US" sz="1200" b="1" kern="1200" dirty="0">
                          <a:solidFill>
                            <a:schemeClr val="lt1"/>
                          </a:solidFill>
                          <a:effectLst/>
                          <a:latin typeface="+mn-lt"/>
                          <a:ea typeface="+mn-ea"/>
                          <a:cs typeface="+mn-cs"/>
                        </a:rPr>
                        <a:t>Monitor and evaluate the new workflow:</a:t>
                      </a:r>
                    </a:p>
                    <a:p>
                      <a:pPr marL="0" marR="0" algn="l" defTabSz="457200" rtl="0" eaLnBrk="1" latinLnBrk="0" hangingPunct="1">
                        <a:lnSpc>
                          <a:spcPct val="107000"/>
                        </a:lnSpc>
                        <a:spcBef>
                          <a:spcPts val="0"/>
                        </a:spcBef>
                        <a:spcAft>
                          <a:spcPts val="0"/>
                        </a:spcAft>
                      </a:pPr>
                      <a:r>
                        <a:rPr lang="en-US" sz="1200" b="1" kern="1200" dirty="0">
                          <a:solidFill>
                            <a:schemeClr val="lt1"/>
                          </a:solidFill>
                          <a:effectLst/>
                          <a:latin typeface="+mn-lt"/>
                          <a:ea typeface="+mn-ea"/>
                          <a:cs typeface="+mn-cs"/>
                        </a:rPr>
                        <a:t> </a:t>
                      </a:r>
                    </a:p>
                  </a:txBody>
                  <a:tcPr marL="22874" marR="22874" marT="0" marB="0"/>
                </a:tc>
                <a:tc>
                  <a:txBody>
                    <a:bodyPr/>
                    <a:lstStyle/>
                    <a:p>
                      <a:pPr algn="just">
                        <a:spcBef>
                          <a:spcPts val="0"/>
                        </a:spcBef>
                        <a:spcAft>
                          <a:spcPts val="0"/>
                        </a:spcAft>
                      </a:pPr>
                      <a:endParaRPr lang="en-US" sz="1050" dirty="0">
                        <a:effectLst/>
                      </a:endParaRP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monitors the new clinical workflow regularly to ensure that it is efficient, effective, and meets the needs of personnel and patients</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collects feedback from personnel and patients, and makes adjustments as needed</a:t>
                      </a:r>
                    </a:p>
                    <a:p>
                      <a:pPr marL="742950" marR="0" lvl="1" indent="-285750" algn="just">
                        <a:lnSpc>
                          <a:spcPct val="107000"/>
                        </a:lnSpc>
                        <a:spcBef>
                          <a:spcPts val="0"/>
                        </a:spcBef>
                        <a:spcAft>
                          <a:spcPts val="0"/>
                        </a:spcAft>
                        <a:buFont typeface="Symbol" panose="05050102010706020507" pitchFamily="18" charset="2"/>
                        <a:buChar char=""/>
                      </a:pPr>
                      <a:r>
                        <a:rPr lang="en-US" sz="1050" dirty="0">
                          <a:effectLst/>
                        </a:rPr>
                        <a:t>VWC tracks patient progress over time and analyzes the data to identify any areas for improvement or optimization.</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22874" marR="22874" marT="0" marB="0">
                    <a:solidFill>
                      <a:schemeClr val="accent1">
                        <a:lumMod val="20000"/>
                        <a:lumOff val="80000"/>
                      </a:schemeClr>
                    </a:solidFill>
                  </a:tcPr>
                </a:tc>
                <a:extLst>
                  <a:ext uri="{0D108BD9-81ED-4DB2-BD59-A6C34878D82A}">
                    <a16:rowId xmlns:a16="http://schemas.microsoft.com/office/drawing/2014/main" val="622219138"/>
                  </a:ext>
                </a:extLst>
              </a:tr>
            </a:tbl>
          </a:graphicData>
        </a:graphic>
      </p:graphicFrame>
      <p:sp>
        <p:nvSpPr>
          <p:cNvPr id="23" name="Rectangle 5">
            <a:extLst>
              <a:ext uri="{FF2B5EF4-FFF2-40B4-BE49-F238E27FC236}">
                <a16:creationId xmlns:a16="http://schemas.microsoft.com/office/drawing/2014/main" id="{BDB866BE-B7BB-483A-627E-85F96ABB6AE4}"/>
              </a:ext>
            </a:extLst>
          </p:cNvPr>
          <p:cNvSpPr>
            <a:spLocks noChangeArrowheads="1"/>
          </p:cNvSpPr>
          <p:nvPr/>
        </p:nvSpPr>
        <p:spPr bwMode="auto">
          <a:xfrm>
            <a:off x="-12750890" y="4156002"/>
            <a:ext cx="681244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4" name="Title 1">
            <a:extLst>
              <a:ext uri="{FF2B5EF4-FFF2-40B4-BE49-F238E27FC236}">
                <a16:creationId xmlns:a16="http://schemas.microsoft.com/office/drawing/2014/main" id="{F836290B-9F3E-51DF-C127-67DBB0BDF9A2}"/>
              </a:ext>
            </a:extLst>
          </p:cNvPr>
          <p:cNvSpPr>
            <a:spLocks noGrp="1"/>
          </p:cNvSpPr>
          <p:nvPr>
            <p:ph type="title"/>
          </p:nvPr>
        </p:nvSpPr>
        <p:spPr>
          <a:xfrm>
            <a:off x="332508" y="46337"/>
            <a:ext cx="11658598" cy="632536"/>
          </a:xfrm>
        </p:spPr>
        <p:txBody>
          <a:bodyPr/>
          <a:lstStyle/>
          <a:p>
            <a:r>
              <a:rPr lang="en-US" b="1" dirty="0"/>
              <a:t>         CLINICAL WORKFLOW DEVELOPMENT </a:t>
            </a:r>
          </a:p>
        </p:txBody>
      </p:sp>
    </p:spTree>
    <p:extLst>
      <p:ext uri="{BB962C8B-B14F-4D97-AF65-F5344CB8AC3E}">
        <p14:creationId xmlns:p14="http://schemas.microsoft.com/office/powerpoint/2010/main" val="325846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9ECDD5C-152A-4CC7-8333-0F367B3A62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9" name="Picture 18">
            <a:extLst>
              <a:ext uri="{FF2B5EF4-FFF2-40B4-BE49-F238E27FC236}">
                <a16:creationId xmlns:a16="http://schemas.microsoft.com/office/drawing/2014/main" id="{7F5C92A3-369B-43F3-BDCE-E560B1B0EC8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21" name="Oval 20">
            <a:extLst>
              <a:ext uri="{FF2B5EF4-FFF2-40B4-BE49-F238E27FC236}">
                <a16:creationId xmlns:a16="http://schemas.microsoft.com/office/drawing/2014/main" id="{AEBE9F1A-B38D-446E-83AE-14B17CE77F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23" name="Picture 22">
            <a:extLst>
              <a:ext uri="{FF2B5EF4-FFF2-40B4-BE49-F238E27FC236}">
                <a16:creationId xmlns:a16="http://schemas.microsoft.com/office/drawing/2014/main" id="{915B5014-A7EC-4BA6-9C83-8840CF81DB2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5" name="Picture 24">
            <a:extLst>
              <a:ext uri="{FF2B5EF4-FFF2-40B4-BE49-F238E27FC236}">
                <a16:creationId xmlns:a16="http://schemas.microsoft.com/office/drawing/2014/main" id="{022C43AB-86D7-420D-8AD7-DC0A15FDD0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7" name="Rectangle 26">
            <a:extLst>
              <a:ext uri="{FF2B5EF4-FFF2-40B4-BE49-F238E27FC236}">
                <a16:creationId xmlns:a16="http://schemas.microsoft.com/office/drawing/2014/main" id="{5E3EB826-A471-488F-9E8A-D65528A3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DFB3CEA1-88D9-42FB-88ED-1E9807FE6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Content Placeholder 11">
            <a:extLst>
              <a:ext uri="{FF2B5EF4-FFF2-40B4-BE49-F238E27FC236}">
                <a16:creationId xmlns:a16="http://schemas.microsoft.com/office/drawing/2014/main" id="{CD33A664-92BB-CDED-ECDD-9A420F970724}"/>
              </a:ext>
            </a:extLst>
          </p:cNvPr>
          <p:cNvPicPr>
            <a:picLocks noGrp="1" noChangeAspect="1"/>
          </p:cNvPicPr>
          <p:nvPr>
            <p:ph idx="1"/>
          </p:nvPr>
        </p:nvPicPr>
        <p:blipFill>
          <a:blip r:embed="rId7"/>
          <a:stretch>
            <a:fillRect/>
          </a:stretch>
        </p:blipFill>
        <p:spPr>
          <a:xfrm>
            <a:off x="552449" y="285750"/>
            <a:ext cx="10401301" cy="6092190"/>
          </a:xfrm>
          <a:prstGeom prst="rect">
            <a:avLst/>
          </a:prstGeom>
        </p:spPr>
      </p:pic>
      <p:sp>
        <p:nvSpPr>
          <p:cNvPr id="31" name="Rectangle 30">
            <a:extLst>
              <a:ext uri="{FF2B5EF4-FFF2-40B4-BE49-F238E27FC236}">
                <a16:creationId xmlns:a16="http://schemas.microsoft.com/office/drawing/2014/main" id="{9A6C928E-4252-4F33-8C34-E50A12A31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4166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036FE7B-7F71-2CA3-6D9C-5C7D448370A2}"/>
              </a:ext>
            </a:extLst>
          </p:cNvPr>
          <p:cNvGraphicFramePr>
            <a:graphicFrameLocks noGrp="1"/>
          </p:cNvGraphicFramePr>
          <p:nvPr>
            <p:ph idx="1"/>
            <p:extLst>
              <p:ext uri="{D42A27DB-BD31-4B8C-83A1-F6EECF244321}">
                <p14:modId xmlns:p14="http://schemas.microsoft.com/office/powerpoint/2010/main" val="1804431355"/>
              </p:ext>
            </p:extLst>
          </p:nvPr>
        </p:nvGraphicFramePr>
        <p:xfrm>
          <a:off x="10886" y="4"/>
          <a:ext cx="12181114" cy="6857997"/>
        </p:xfrm>
        <a:graphic>
          <a:graphicData uri="http://schemas.openxmlformats.org/drawingml/2006/table">
            <a:tbl>
              <a:tblPr firstRow="1" bandRow="1">
                <a:tableStyleId>{5C22544A-7EE6-4342-B048-85BDC9FD1C3A}</a:tableStyleId>
              </a:tblPr>
              <a:tblGrid>
                <a:gridCol w="1997796">
                  <a:extLst>
                    <a:ext uri="{9D8B030D-6E8A-4147-A177-3AD203B41FA5}">
                      <a16:colId xmlns:a16="http://schemas.microsoft.com/office/drawing/2014/main" val="2601813998"/>
                    </a:ext>
                  </a:extLst>
                </a:gridCol>
                <a:gridCol w="4392118">
                  <a:extLst>
                    <a:ext uri="{9D8B030D-6E8A-4147-A177-3AD203B41FA5}">
                      <a16:colId xmlns:a16="http://schemas.microsoft.com/office/drawing/2014/main" val="3320815096"/>
                    </a:ext>
                  </a:extLst>
                </a:gridCol>
                <a:gridCol w="5791200">
                  <a:extLst>
                    <a:ext uri="{9D8B030D-6E8A-4147-A177-3AD203B41FA5}">
                      <a16:colId xmlns:a16="http://schemas.microsoft.com/office/drawing/2014/main" val="2654070343"/>
                    </a:ext>
                  </a:extLst>
                </a:gridCol>
              </a:tblGrid>
              <a:tr h="383939">
                <a:tc>
                  <a:txBody>
                    <a:bodyPr/>
                    <a:lstStyle/>
                    <a:p>
                      <a:r>
                        <a:rPr lang="en-US" sz="1100" dirty="0"/>
                        <a:t>VWC EHR FUNCTIONAL REQUIREMENTS</a:t>
                      </a:r>
                    </a:p>
                  </a:txBody>
                  <a:tcPr marL="42040" marR="42040" marT="21018" marB="21018"/>
                </a:tc>
                <a:tc>
                  <a:txBody>
                    <a:bodyPr/>
                    <a:lstStyle/>
                    <a:p>
                      <a:r>
                        <a:rPr lang="en-US" sz="1100" dirty="0"/>
                        <a:t>                                              PURPOSE</a:t>
                      </a:r>
                    </a:p>
                  </a:txBody>
                  <a:tcPr marL="42040" marR="42040" marT="21018" marB="21018"/>
                </a:tc>
                <a:tc>
                  <a:txBody>
                    <a:bodyPr/>
                    <a:lstStyle/>
                    <a:p>
                      <a:r>
                        <a:rPr lang="en-US" sz="1100" dirty="0"/>
                        <a:t>                                        ATTAINMENT</a:t>
                      </a:r>
                    </a:p>
                  </a:txBody>
                  <a:tcPr marL="42040" marR="42040" marT="21018" marB="21018"/>
                </a:tc>
                <a:extLst>
                  <a:ext uri="{0D108BD9-81ED-4DB2-BD59-A6C34878D82A}">
                    <a16:rowId xmlns:a16="http://schemas.microsoft.com/office/drawing/2014/main" val="2942116441"/>
                  </a:ext>
                </a:extLst>
              </a:tr>
              <a:tr h="383939">
                <a:tc>
                  <a:txBody>
                    <a:bodyPr/>
                    <a:lstStyle/>
                    <a:p>
                      <a:r>
                        <a:rPr lang="en-US" sz="1100" b="1" i="0" kern="1200" dirty="0">
                          <a:solidFill>
                            <a:schemeClr val="dk1"/>
                          </a:solidFill>
                          <a:effectLst/>
                          <a:latin typeface="+mn-lt"/>
                          <a:ea typeface="+mn-ea"/>
                          <a:cs typeface="+mn-cs"/>
                        </a:rPr>
                        <a:t>PATIENT IDENTIFICATION</a:t>
                      </a:r>
                      <a:endParaRPr lang="en-US" sz="1100" b="1" dirty="0"/>
                    </a:p>
                  </a:txBody>
                  <a:tcPr marL="42040" marR="42040" marT="21018" marB="21018">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Accurately identify patients to ensure that the correct patient is being treated.</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Use of </a:t>
                      </a:r>
                      <a:r>
                        <a:rPr lang="en-US" sz="1100" b="1" i="0" kern="1200" dirty="0">
                          <a:solidFill>
                            <a:schemeClr val="dk1"/>
                          </a:solidFill>
                          <a:effectLst/>
                          <a:latin typeface="+mn-lt"/>
                          <a:ea typeface="+mn-ea"/>
                          <a:cs typeface="+mn-cs"/>
                        </a:rPr>
                        <a:t>unique patient identifiers</a:t>
                      </a:r>
                      <a:r>
                        <a:rPr lang="en-US" sz="1100" b="0" i="0" kern="1200" dirty="0">
                          <a:solidFill>
                            <a:schemeClr val="dk1"/>
                          </a:solidFill>
                          <a:effectLst/>
                          <a:latin typeface="+mn-lt"/>
                          <a:ea typeface="+mn-ea"/>
                          <a:cs typeface="+mn-cs"/>
                        </a:rPr>
                        <a:t>, such as </a:t>
                      </a:r>
                      <a:r>
                        <a:rPr lang="en-US" sz="1100" b="1" i="0" kern="1200" dirty="0">
                          <a:solidFill>
                            <a:schemeClr val="dk1"/>
                          </a:solidFill>
                          <a:effectLst/>
                          <a:latin typeface="+mn-lt"/>
                          <a:ea typeface="+mn-ea"/>
                          <a:cs typeface="+mn-cs"/>
                        </a:rPr>
                        <a:t>medical record numbers or barcodes</a:t>
                      </a:r>
                      <a:r>
                        <a:rPr lang="en-US" sz="1100" b="0" i="0" kern="1200" dirty="0">
                          <a:solidFill>
                            <a:schemeClr val="dk1"/>
                          </a:solidFill>
                          <a:effectLst/>
                          <a:latin typeface="+mn-lt"/>
                          <a:ea typeface="+mn-ea"/>
                          <a:cs typeface="+mn-cs"/>
                        </a:rPr>
                        <a:t>.</a:t>
                      </a:r>
                      <a:endParaRPr lang="en-US" sz="1100" dirty="0"/>
                    </a:p>
                  </a:txBody>
                  <a:tcPr marL="42040" marR="42040" marT="21018" marB="21018"/>
                </a:tc>
                <a:extLst>
                  <a:ext uri="{0D108BD9-81ED-4DB2-BD59-A6C34878D82A}">
                    <a16:rowId xmlns:a16="http://schemas.microsoft.com/office/drawing/2014/main" val="2607347747"/>
                  </a:ext>
                </a:extLst>
              </a:tr>
              <a:tr h="383939">
                <a:tc>
                  <a:txBody>
                    <a:bodyPr/>
                    <a:lstStyle/>
                    <a:p>
                      <a:r>
                        <a:rPr lang="en-US" sz="1100" b="1" i="0" kern="1200" dirty="0">
                          <a:solidFill>
                            <a:schemeClr val="dk1"/>
                          </a:solidFill>
                          <a:effectLst/>
                          <a:latin typeface="+mn-lt"/>
                          <a:ea typeface="+mn-ea"/>
                          <a:cs typeface="+mn-cs"/>
                        </a:rPr>
                        <a:t>CLINICAL DOCUMENTATION</a:t>
                      </a:r>
                      <a:endParaRPr lang="en-US" sz="1100" b="1" dirty="0"/>
                    </a:p>
                  </a:txBody>
                  <a:tcPr marL="42040" marR="42040" marT="21018" marB="21018">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Documentation of clinical information, including vital signs, medications, allergies, and medical history.</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Through </a:t>
                      </a:r>
                      <a:r>
                        <a:rPr lang="en-US" sz="1100" b="1" i="0" kern="1200" dirty="0">
                          <a:solidFill>
                            <a:schemeClr val="dk1"/>
                          </a:solidFill>
                          <a:effectLst/>
                          <a:latin typeface="+mn-lt"/>
                          <a:ea typeface="+mn-ea"/>
                          <a:cs typeface="+mn-cs"/>
                        </a:rPr>
                        <a:t>structured data entry, clinical decision support, real-time documentation, clinical workflows, audit trails, and interoperability</a:t>
                      </a:r>
                      <a:endParaRPr lang="en-US" sz="1100" b="1" dirty="0"/>
                    </a:p>
                  </a:txBody>
                  <a:tcPr marL="42040" marR="42040" marT="21018" marB="21018"/>
                </a:tc>
                <a:extLst>
                  <a:ext uri="{0D108BD9-81ED-4DB2-BD59-A6C34878D82A}">
                    <a16:rowId xmlns:a16="http://schemas.microsoft.com/office/drawing/2014/main" val="3028689086"/>
                  </a:ext>
                </a:extLst>
              </a:tr>
              <a:tr h="554523">
                <a:tc>
                  <a:txBody>
                    <a:bodyPr/>
                    <a:lstStyle/>
                    <a:p>
                      <a:r>
                        <a:rPr lang="en-US" sz="1100" b="1" i="0" kern="1200" dirty="0">
                          <a:solidFill>
                            <a:schemeClr val="dk1"/>
                          </a:solidFill>
                          <a:effectLst/>
                          <a:latin typeface="+mn-lt"/>
                          <a:ea typeface="+mn-ea"/>
                          <a:cs typeface="+mn-cs"/>
                        </a:rPr>
                        <a:t>COMPUTERIZED PHYSICIAN ORDER ENTRY</a:t>
                      </a:r>
                      <a:endParaRPr lang="en-US" sz="1100" b="1" dirty="0"/>
                    </a:p>
                  </a:txBody>
                  <a:tcPr marL="42040" marR="42040" marT="21018" marB="21018">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Electronically ordering medications, laboratory tests, and other clinical services.</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Through integration with </a:t>
                      </a:r>
                      <a:r>
                        <a:rPr lang="en-US" sz="1100" b="1" i="0" kern="1200" dirty="0">
                          <a:solidFill>
                            <a:schemeClr val="dk1"/>
                          </a:solidFill>
                          <a:effectLst/>
                          <a:latin typeface="+mn-lt"/>
                          <a:ea typeface="+mn-ea"/>
                          <a:cs typeface="+mn-cs"/>
                        </a:rPr>
                        <a:t>clinical decision support</a:t>
                      </a:r>
                      <a:r>
                        <a:rPr lang="en-US" sz="1100" b="0" i="0" kern="1200" dirty="0">
                          <a:solidFill>
                            <a:schemeClr val="dk1"/>
                          </a:solidFill>
                          <a:effectLst/>
                          <a:latin typeface="+mn-lt"/>
                          <a:ea typeface="+mn-ea"/>
                          <a:cs typeface="+mn-cs"/>
                        </a:rPr>
                        <a:t>, standardized and customizable </a:t>
                      </a:r>
                      <a:r>
                        <a:rPr lang="en-US" sz="1100" b="1" i="0" kern="1200" dirty="0">
                          <a:solidFill>
                            <a:schemeClr val="dk1"/>
                          </a:solidFill>
                          <a:effectLst/>
                          <a:latin typeface="+mn-lt"/>
                          <a:ea typeface="+mn-ea"/>
                          <a:cs typeface="+mn-cs"/>
                        </a:rPr>
                        <a:t>order sets</a:t>
                      </a:r>
                      <a:r>
                        <a:rPr lang="en-US" sz="1100" b="0" i="0" kern="1200" dirty="0">
                          <a:solidFill>
                            <a:schemeClr val="dk1"/>
                          </a:solidFill>
                          <a:effectLst/>
                          <a:latin typeface="+mn-lt"/>
                          <a:ea typeface="+mn-ea"/>
                          <a:cs typeface="+mn-cs"/>
                        </a:rPr>
                        <a:t>, </a:t>
                      </a:r>
                      <a:r>
                        <a:rPr lang="en-US" sz="1100" b="1" i="0" kern="1200" dirty="0">
                          <a:solidFill>
                            <a:schemeClr val="dk1"/>
                          </a:solidFill>
                          <a:effectLst/>
                          <a:latin typeface="+mn-lt"/>
                          <a:ea typeface="+mn-ea"/>
                          <a:cs typeface="+mn-cs"/>
                        </a:rPr>
                        <a:t>automatic medication dosing</a:t>
                      </a:r>
                      <a:r>
                        <a:rPr lang="en-US" sz="1100" b="0" i="0" kern="1200" dirty="0">
                          <a:solidFill>
                            <a:schemeClr val="dk1"/>
                          </a:solidFill>
                          <a:effectLst/>
                          <a:latin typeface="+mn-lt"/>
                          <a:ea typeface="+mn-ea"/>
                          <a:cs typeface="+mn-cs"/>
                        </a:rPr>
                        <a:t> and </a:t>
                      </a:r>
                      <a:r>
                        <a:rPr lang="en-US" sz="1100" b="1" i="0" kern="1200" dirty="0">
                          <a:solidFill>
                            <a:schemeClr val="dk1"/>
                          </a:solidFill>
                          <a:effectLst/>
                          <a:latin typeface="+mn-lt"/>
                          <a:ea typeface="+mn-ea"/>
                          <a:cs typeface="+mn-cs"/>
                        </a:rPr>
                        <a:t>drug interaction checks</a:t>
                      </a:r>
                      <a:r>
                        <a:rPr lang="en-US" sz="1100" b="0" i="0" kern="1200" dirty="0">
                          <a:solidFill>
                            <a:schemeClr val="dk1"/>
                          </a:solidFill>
                          <a:effectLst/>
                          <a:latin typeface="+mn-lt"/>
                          <a:ea typeface="+mn-ea"/>
                          <a:cs typeface="+mn-cs"/>
                        </a:rPr>
                        <a:t>, order tracking and status updates, and</a:t>
                      </a:r>
                      <a:r>
                        <a:rPr lang="en-US" sz="1100" b="1" i="0" kern="1200" dirty="0">
                          <a:solidFill>
                            <a:schemeClr val="dk1"/>
                          </a:solidFill>
                          <a:effectLst/>
                          <a:latin typeface="+mn-lt"/>
                          <a:ea typeface="+mn-ea"/>
                          <a:cs typeface="+mn-cs"/>
                        </a:rPr>
                        <a:t> integration with pharmacy systems. </a:t>
                      </a:r>
                    </a:p>
                  </a:txBody>
                  <a:tcPr marL="42040" marR="42040" marT="21018" marB="21018"/>
                </a:tc>
                <a:extLst>
                  <a:ext uri="{0D108BD9-81ED-4DB2-BD59-A6C34878D82A}">
                    <a16:rowId xmlns:a16="http://schemas.microsoft.com/office/drawing/2014/main" val="3386902917"/>
                  </a:ext>
                </a:extLst>
              </a:tr>
              <a:tr h="554523">
                <a:tc>
                  <a:txBody>
                    <a:bodyPr/>
                    <a:lstStyle/>
                    <a:p>
                      <a:r>
                        <a:rPr lang="en-US" sz="1100" b="1" i="0" kern="1200" dirty="0">
                          <a:solidFill>
                            <a:schemeClr val="dk1"/>
                          </a:solidFill>
                          <a:effectLst/>
                          <a:latin typeface="+mn-lt"/>
                          <a:ea typeface="+mn-ea"/>
                          <a:cs typeface="+mn-cs"/>
                        </a:rPr>
                        <a:t>CLINICAL DECISION SUPPORT</a:t>
                      </a:r>
                      <a:endParaRPr lang="en-US" sz="1100" b="1" dirty="0"/>
                    </a:p>
                  </a:txBody>
                  <a:tcPr marL="42040" marR="42040" marT="21018" marB="21018">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Helps clinicians make informed decisions about patient care.</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Use of </a:t>
                      </a:r>
                      <a:r>
                        <a:rPr lang="en-US" sz="1100" b="1" i="0" kern="1200" dirty="0">
                          <a:solidFill>
                            <a:schemeClr val="dk1"/>
                          </a:solidFill>
                          <a:effectLst/>
                          <a:latin typeface="+mn-lt"/>
                          <a:ea typeface="+mn-ea"/>
                          <a:cs typeface="+mn-cs"/>
                        </a:rPr>
                        <a:t>clinical guidelines and protocols</a:t>
                      </a:r>
                      <a:r>
                        <a:rPr lang="en-US" sz="1100" b="0" i="0" kern="1200" dirty="0">
                          <a:solidFill>
                            <a:schemeClr val="dk1"/>
                          </a:solidFill>
                          <a:effectLst/>
                          <a:latin typeface="+mn-lt"/>
                          <a:ea typeface="+mn-ea"/>
                          <a:cs typeface="+mn-cs"/>
                        </a:rPr>
                        <a:t>, </a:t>
                      </a:r>
                      <a:r>
                        <a:rPr lang="en-US" sz="1100" b="1" i="0" kern="1200" dirty="0">
                          <a:solidFill>
                            <a:schemeClr val="dk1"/>
                          </a:solidFill>
                          <a:effectLst/>
                          <a:latin typeface="+mn-lt"/>
                          <a:ea typeface="+mn-ea"/>
                          <a:cs typeface="+mn-cs"/>
                        </a:rPr>
                        <a:t>alerts and reminders, clinical pathways and decision trees</a:t>
                      </a:r>
                      <a:r>
                        <a:rPr lang="en-US" sz="1100" b="0" i="0" kern="1200" dirty="0">
                          <a:solidFill>
                            <a:schemeClr val="dk1"/>
                          </a:solidFill>
                          <a:effectLst/>
                          <a:latin typeface="+mn-lt"/>
                          <a:ea typeface="+mn-ea"/>
                          <a:cs typeface="+mn-cs"/>
                        </a:rPr>
                        <a:t>, </a:t>
                      </a:r>
                      <a:r>
                        <a:rPr lang="en-US" sz="1100" b="1" i="0" kern="1200" dirty="0">
                          <a:solidFill>
                            <a:schemeClr val="dk1"/>
                          </a:solidFill>
                          <a:effectLst/>
                          <a:latin typeface="+mn-lt"/>
                          <a:ea typeface="+mn-ea"/>
                          <a:cs typeface="+mn-cs"/>
                        </a:rPr>
                        <a:t>predictive analytics</a:t>
                      </a:r>
                      <a:r>
                        <a:rPr lang="en-US" sz="1100" b="0" i="0" kern="1200" dirty="0">
                          <a:solidFill>
                            <a:schemeClr val="dk1"/>
                          </a:solidFill>
                          <a:effectLst/>
                          <a:latin typeface="+mn-lt"/>
                          <a:ea typeface="+mn-ea"/>
                          <a:cs typeface="+mn-cs"/>
                        </a:rPr>
                        <a:t>, integration with external knowledge sources, and </a:t>
                      </a:r>
                      <a:r>
                        <a:rPr lang="en-US" sz="1100" b="1" i="0" kern="1200" dirty="0">
                          <a:solidFill>
                            <a:schemeClr val="dk1"/>
                          </a:solidFill>
                          <a:effectLst/>
                          <a:latin typeface="+mn-lt"/>
                          <a:ea typeface="+mn-ea"/>
                          <a:cs typeface="+mn-cs"/>
                        </a:rPr>
                        <a:t>personalized medicine</a:t>
                      </a:r>
                      <a:r>
                        <a:rPr lang="en-US" sz="1100" b="0" i="0" kern="1200" dirty="0">
                          <a:solidFill>
                            <a:schemeClr val="dk1"/>
                          </a:solidFill>
                          <a:effectLst/>
                          <a:latin typeface="+mn-lt"/>
                          <a:ea typeface="+mn-ea"/>
                          <a:cs typeface="+mn-cs"/>
                        </a:rPr>
                        <a:t>.</a:t>
                      </a:r>
                      <a:endParaRPr lang="en-US" sz="1100" dirty="0"/>
                    </a:p>
                  </a:txBody>
                  <a:tcPr marL="42040" marR="42040" marT="21018" marB="21018"/>
                </a:tc>
                <a:extLst>
                  <a:ext uri="{0D108BD9-81ED-4DB2-BD59-A6C34878D82A}">
                    <a16:rowId xmlns:a16="http://schemas.microsoft.com/office/drawing/2014/main" val="1112835108"/>
                  </a:ext>
                </a:extLst>
              </a:tr>
              <a:tr h="524029">
                <a:tc>
                  <a:txBody>
                    <a:bodyPr/>
                    <a:lstStyle/>
                    <a:p>
                      <a:r>
                        <a:rPr lang="en-US" sz="1100" b="1" i="0" kern="1200" dirty="0">
                          <a:solidFill>
                            <a:schemeClr val="dk1"/>
                          </a:solidFill>
                          <a:effectLst/>
                          <a:latin typeface="+mn-lt"/>
                          <a:ea typeface="+mn-ea"/>
                          <a:cs typeface="+mn-cs"/>
                        </a:rPr>
                        <a:t>RESULTS MANAGEMENT</a:t>
                      </a:r>
                      <a:endParaRPr lang="en-US" sz="1100" b="1" dirty="0"/>
                    </a:p>
                  </a:txBody>
                  <a:tcPr marL="42040" marR="42040" marT="21018" marB="21018">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Ability to view and track test and imaging results, and to notify clinicians of critical results</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Through </a:t>
                      </a:r>
                      <a:r>
                        <a:rPr lang="en-US" sz="1100" b="1" i="0" kern="1200" dirty="0">
                          <a:solidFill>
                            <a:schemeClr val="dk1"/>
                          </a:solidFill>
                          <a:effectLst/>
                          <a:latin typeface="+mn-lt"/>
                          <a:ea typeface="+mn-ea"/>
                          <a:cs typeface="+mn-cs"/>
                        </a:rPr>
                        <a:t>automated alerts, routing of test results</a:t>
                      </a:r>
                      <a:r>
                        <a:rPr lang="en-US" sz="1100" b="0" i="0" kern="1200" dirty="0">
                          <a:solidFill>
                            <a:schemeClr val="dk1"/>
                          </a:solidFill>
                          <a:effectLst/>
                          <a:latin typeface="+mn-lt"/>
                          <a:ea typeface="+mn-ea"/>
                          <a:cs typeface="+mn-cs"/>
                        </a:rPr>
                        <a:t>, follow-up and tracking, reporting capabilities, and </a:t>
                      </a:r>
                      <a:r>
                        <a:rPr lang="en-US" sz="1100" b="1" i="0" kern="1200" dirty="0">
                          <a:solidFill>
                            <a:schemeClr val="dk1"/>
                          </a:solidFill>
                          <a:effectLst/>
                          <a:latin typeface="+mn-lt"/>
                          <a:ea typeface="+mn-ea"/>
                          <a:cs typeface="+mn-cs"/>
                        </a:rPr>
                        <a:t>integration with patient portals</a:t>
                      </a:r>
                      <a:r>
                        <a:rPr lang="en-US" sz="1100" b="0" i="0" kern="1200" dirty="0">
                          <a:solidFill>
                            <a:schemeClr val="dk1"/>
                          </a:solidFill>
                          <a:effectLst/>
                          <a:latin typeface="+mn-lt"/>
                          <a:ea typeface="+mn-ea"/>
                          <a:cs typeface="+mn-cs"/>
                        </a:rPr>
                        <a:t>.</a:t>
                      </a:r>
                      <a:endParaRPr lang="en-US" sz="1100" dirty="0"/>
                    </a:p>
                  </a:txBody>
                  <a:tcPr marL="42040" marR="42040" marT="21018" marB="21018"/>
                </a:tc>
                <a:extLst>
                  <a:ext uri="{0D108BD9-81ED-4DB2-BD59-A6C34878D82A}">
                    <a16:rowId xmlns:a16="http://schemas.microsoft.com/office/drawing/2014/main" val="1739025150"/>
                  </a:ext>
                </a:extLst>
              </a:tr>
              <a:tr h="554523">
                <a:tc>
                  <a:txBody>
                    <a:bodyPr/>
                    <a:lstStyle/>
                    <a:p>
                      <a:r>
                        <a:rPr lang="en-US" sz="1100" b="1" i="0" kern="1200" dirty="0">
                          <a:solidFill>
                            <a:schemeClr val="dk1"/>
                          </a:solidFill>
                          <a:effectLst/>
                          <a:latin typeface="+mn-lt"/>
                          <a:ea typeface="+mn-ea"/>
                          <a:cs typeface="+mn-cs"/>
                        </a:rPr>
                        <a:t>MEDICATION MANAGEMENT</a:t>
                      </a:r>
                      <a:endParaRPr lang="en-US" sz="1100" b="1" dirty="0"/>
                    </a:p>
                  </a:txBody>
                  <a:tcPr marL="42040" marR="42040" marT="21018" marB="21018">
                    <a:lnB w="12700" cmpd="sng">
                      <a:noFill/>
                    </a:lnB>
                    <a:solidFill>
                      <a:schemeClr val="accent1">
                        <a:lumMod val="40000"/>
                        <a:lumOff val="60000"/>
                      </a:schemeClr>
                    </a:solidFill>
                  </a:tcPr>
                </a:tc>
                <a:tc>
                  <a:txBody>
                    <a:bodyPr/>
                    <a:lstStyle/>
                    <a:p>
                      <a:r>
                        <a:rPr lang="en-US" sz="1100" b="0" i="0" kern="1200" dirty="0">
                          <a:solidFill>
                            <a:schemeClr val="dk1"/>
                          </a:solidFill>
                          <a:effectLst/>
                          <a:latin typeface="+mn-lt"/>
                          <a:ea typeface="+mn-ea"/>
                          <a:cs typeface="+mn-cs"/>
                        </a:rPr>
                        <a:t>Ability to prescribe, administer, and monitor medications and ensuring patient safety.</a:t>
                      </a:r>
                      <a:endParaRPr lang="en-US" sz="1100" dirty="0"/>
                    </a:p>
                  </a:txBody>
                  <a:tcPr marL="42040" marR="42040" marT="21018" marB="21018"/>
                </a:tc>
                <a:tc>
                  <a:txBody>
                    <a:bodyPr/>
                    <a:lstStyle/>
                    <a:p>
                      <a:r>
                        <a:rPr lang="en-US" sz="1100" b="0" i="0" kern="1200" dirty="0">
                          <a:solidFill>
                            <a:schemeClr val="dk1"/>
                          </a:solidFill>
                          <a:effectLst/>
                          <a:latin typeface="+mn-lt"/>
                          <a:ea typeface="+mn-ea"/>
                          <a:cs typeface="+mn-cs"/>
                        </a:rPr>
                        <a:t>Through </a:t>
                      </a:r>
                      <a:r>
                        <a:rPr lang="en-US" sz="1100" b="1" i="0" kern="1200" dirty="0">
                          <a:solidFill>
                            <a:schemeClr val="dk1"/>
                          </a:solidFill>
                          <a:effectLst/>
                          <a:latin typeface="+mn-lt"/>
                          <a:ea typeface="+mn-ea"/>
                          <a:cs typeface="+mn-cs"/>
                        </a:rPr>
                        <a:t>CPOE,</a:t>
                      </a:r>
                      <a:r>
                        <a:rPr lang="en-US" sz="1100" b="0" i="0" kern="1200" dirty="0">
                          <a:solidFill>
                            <a:schemeClr val="dk1"/>
                          </a:solidFill>
                          <a:effectLst/>
                          <a:latin typeface="+mn-lt"/>
                          <a:ea typeface="+mn-ea"/>
                          <a:cs typeface="+mn-cs"/>
                        </a:rPr>
                        <a:t> </a:t>
                      </a:r>
                      <a:r>
                        <a:rPr lang="en-US" sz="1100" b="1" i="0" kern="1200" dirty="0">
                          <a:solidFill>
                            <a:schemeClr val="dk1"/>
                          </a:solidFill>
                          <a:effectLst/>
                          <a:latin typeface="+mn-lt"/>
                          <a:ea typeface="+mn-ea"/>
                          <a:cs typeface="+mn-cs"/>
                        </a:rPr>
                        <a:t>clinical decision support, </a:t>
                      </a:r>
                      <a:r>
                        <a:rPr lang="en-US" sz="1100" b="0" i="0" kern="1200" dirty="0">
                          <a:solidFill>
                            <a:schemeClr val="dk1"/>
                          </a:solidFill>
                          <a:effectLst/>
                          <a:latin typeface="+mn-lt"/>
                          <a:ea typeface="+mn-ea"/>
                          <a:cs typeface="+mn-cs"/>
                        </a:rPr>
                        <a:t>Medication administration record, </a:t>
                      </a:r>
                      <a:r>
                        <a:rPr lang="en-US" sz="1100" b="1" i="0" kern="1200" dirty="0">
                          <a:solidFill>
                            <a:schemeClr val="dk1"/>
                          </a:solidFill>
                          <a:effectLst/>
                          <a:latin typeface="+mn-lt"/>
                          <a:ea typeface="+mn-ea"/>
                          <a:cs typeface="+mn-cs"/>
                        </a:rPr>
                        <a:t>barcode scanning, </a:t>
                      </a:r>
                      <a:r>
                        <a:rPr lang="en-US" sz="1100" b="0" i="0" kern="1200" dirty="0">
                          <a:solidFill>
                            <a:schemeClr val="dk1"/>
                          </a:solidFill>
                          <a:effectLst/>
                          <a:latin typeface="+mn-lt"/>
                          <a:ea typeface="+mn-ea"/>
                          <a:cs typeface="+mn-cs"/>
                        </a:rPr>
                        <a:t>and </a:t>
                      </a:r>
                      <a:r>
                        <a:rPr lang="en-US" sz="1100" b="1" i="0" kern="1200" dirty="0">
                          <a:solidFill>
                            <a:schemeClr val="dk1"/>
                          </a:solidFill>
                          <a:effectLst/>
                          <a:latin typeface="+mn-lt"/>
                          <a:ea typeface="+mn-ea"/>
                          <a:cs typeface="+mn-cs"/>
                        </a:rPr>
                        <a:t>medication reconciliation with discharge.</a:t>
                      </a:r>
                      <a:endParaRPr lang="en-US" sz="1100" b="1" dirty="0"/>
                    </a:p>
                  </a:txBody>
                  <a:tcPr marL="42040" marR="42040" marT="21018" marB="21018"/>
                </a:tc>
                <a:extLst>
                  <a:ext uri="{0D108BD9-81ED-4DB2-BD59-A6C34878D82A}">
                    <a16:rowId xmlns:a16="http://schemas.microsoft.com/office/drawing/2014/main" val="2458941506"/>
                  </a:ext>
                </a:extLst>
              </a:tr>
              <a:tr h="72510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i="0" kern="1200" dirty="0">
                          <a:solidFill>
                            <a:schemeClr val="dk1"/>
                          </a:solidFill>
                          <a:effectLst/>
                          <a:latin typeface="+mn-lt"/>
                          <a:ea typeface="+mn-ea"/>
                          <a:cs typeface="+mn-cs"/>
                        </a:rPr>
                        <a:t>BED MANAGEMENT</a:t>
                      </a:r>
                      <a:endParaRPr lang="en-US" sz="1100" b="1" dirty="0"/>
                    </a:p>
                    <a:p>
                      <a:endParaRPr lang="en-US" sz="1100" b="1" dirty="0"/>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Involves managing the allocation and utilization of hospital beds</a:t>
                      </a:r>
                      <a:endParaRPr lang="en-US" sz="1100" dirty="0"/>
                    </a:p>
                    <a:p>
                      <a:endParaRPr lang="en-US" sz="1100" b="0" i="0" kern="1200" dirty="0">
                        <a:solidFill>
                          <a:schemeClr val="dk1"/>
                        </a:solidFill>
                        <a:effectLst/>
                        <a:latin typeface="+mn-lt"/>
                        <a:ea typeface="+mn-ea"/>
                        <a:cs typeface="+mn-cs"/>
                      </a:endParaRPr>
                    </a:p>
                  </a:txBody>
                  <a:tcPr marL="42040" marR="42040" marT="21018" marB="21018">
                    <a:lnL w="12700" cmpd="sng">
                      <a:noFill/>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Use of </a:t>
                      </a:r>
                      <a:r>
                        <a:rPr lang="en-US" sz="1100" b="1" i="0" kern="1200" dirty="0">
                          <a:solidFill>
                            <a:schemeClr val="dk1"/>
                          </a:solidFill>
                          <a:effectLst/>
                          <a:latin typeface="+mn-lt"/>
                          <a:ea typeface="+mn-ea"/>
                          <a:cs typeface="+mn-cs"/>
                        </a:rPr>
                        <a:t>real-time bed availability tracking</a:t>
                      </a:r>
                      <a:r>
                        <a:rPr lang="en-US" sz="1100" b="0" i="0" kern="1200" dirty="0">
                          <a:solidFill>
                            <a:schemeClr val="dk1"/>
                          </a:solidFill>
                          <a:effectLst/>
                          <a:latin typeface="+mn-lt"/>
                          <a:ea typeface="+mn-ea"/>
                          <a:cs typeface="+mn-cs"/>
                        </a:rPr>
                        <a:t>, </a:t>
                      </a:r>
                      <a:r>
                        <a:rPr lang="en-US" sz="1100" b="1" i="0" kern="1200" dirty="0">
                          <a:solidFill>
                            <a:schemeClr val="dk1"/>
                          </a:solidFill>
                          <a:effectLst/>
                          <a:latin typeface="+mn-lt"/>
                          <a:ea typeface="+mn-ea"/>
                          <a:cs typeface="+mn-cs"/>
                        </a:rPr>
                        <a:t>bed assignment automation, patient flow management, capacity planning, communication and collaboration, and analytics </a:t>
                      </a:r>
                      <a:r>
                        <a:rPr lang="en-US" sz="1100" b="0" i="0" kern="1200" dirty="0">
                          <a:solidFill>
                            <a:schemeClr val="dk1"/>
                          </a:solidFill>
                          <a:effectLst/>
                          <a:latin typeface="+mn-lt"/>
                          <a:ea typeface="+mn-ea"/>
                          <a:cs typeface="+mn-cs"/>
                        </a:rPr>
                        <a:t>and reporting capabilities</a:t>
                      </a:r>
                      <a:endParaRPr lang="en-US" sz="1100" dirty="0"/>
                    </a:p>
                    <a:p>
                      <a:endParaRPr lang="en-US" sz="1100" dirty="0"/>
                    </a:p>
                  </a:txBody>
                  <a:tcPr marL="42040" marR="42040" marT="21018" marB="21018"/>
                </a:tc>
                <a:extLst>
                  <a:ext uri="{0D108BD9-81ED-4DB2-BD59-A6C34878D82A}">
                    <a16:rowId xmlns:a16="http://schemas.microsoft.com/office/drawing/2014/main" val="3490980520"/>
                  </a:ext>
                </a:extLst>
              </a:tr>
              <a:tr h="6002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1" i="0" kern="1200" dirty="0">
                          <a:solidFill>
                            <a:schemeClr val="dk1"/>
                          </a:solidFill>
                          <a:effectLst/>
                          <a:latin typeface="+mn-lt"/>
                          <a:ea typeface="+mn-ea"/>
                          <a:cs typeface="+mn-cs"/>
                        </a:rPr>
                        <a:t>INVENTORY AND STOCK MANAGEMENT </a:t>
                      </a:r>
                      <a:endParaRPr lang="en-US" sz="1100" b="1" dirty="0"/>
                    </a:p>
                    <a:p>
                      <a:endParaRPr lang="en-US" sz="1100" b="1" dirty="0"/>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Managing the availability, storage, and distribution of medical supplies and equipment within the hospital</a:t>
                      </a:r>
                    </a:p>
                  </a:txBody>
                  <a:tcPr marL="42040" marR="42040" marT="21018" marB="21018">
                    <a:lnL w="12700" cmpd="sng">
                      <a:noFill/>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Use of </a:t>
                      </a:r>
                      <a:r>
                        <a:rPr lang="en-US" sz="1100" b="1" i="0" kern="1200" dirty="0">
                          <a:solidFill>
                            <a:schemeClr val="dk1"/>
                          </a:solidFill>
                          <a:effectLst/>
                          <a:latin typeface="+mn-lt"/>
                          <a:ea typeface="+mn-ea"/>
                          <a:cs typeface="+mn-cs"/>
                        </a:rPr>
                        <a:t>inventory tracking, supply chain management, automated ordering and replenishment, barcode scanning and tracking, analytics </a:t>
                      </a:r>
                      <a:r>
                        <a:rPr lang="en-US" sz="1100" b="0" i="0" kern="1200" dirty="0">
                          <a:solidFill>
                            <a:schemeClr val="dk1"/>
                          </a:solidFill>
                          <a:effectLst/>
                          <a:latin typeface="+mn-lt"/>
                          <a:ea typeface="+mn-ea"/>
                          <a:cs typeface="+mn-cs"/>
                        </a:rPr>
                        <a:t>and reporting capabilities, and integration with purchasing and finance systems. </a:t>
                      </a:r>
                      <a:endParaRPr lang="en-US" sz="1100" dirty="0"/>
                    </a:p>
                  </a:txBody>
                  <a:tcPr marL="42040" marR="42040" marT="21018" marB="21018"/>
                </a:tc>
                <a:extLst>
                  <a:ext uri="{0D108BD9-81ED-4DB2-BD59-A6C34878D82A}">
                    <a16:rowId xmlns:a16="http://schemas.microsoft.com/office/drawing/2014/main" val="963813201"/>
                  </a:ext>
                </a:extLst>
              </a:tr>
              <a:tr h="554523">
                <a:tc>
                  <a:txBody>
                    <a:bodyPr/>
                    <a:lstStyle/>
                    <a:p>
                      <a:r>
                        <a:rPr lang="en-US" sz="1100" b="1" dirty="0"/>
                        <a:t>COMMUNICATION AND COLLABORATION</a:t>
                      </a:r>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Ability to send and receive messages, share documents, and view patient information between clinicians.</a:t>
                      </a:r>
                    </a:p>
                  </a:txBody>
                  <a:tcPr marL="42040" marR="42040" marT="21018" marB="21018">
                    <a:lnL w="12700" cmpd="sng">
                      <a:noFill/>
                    </a:lnL>
                  </a:tcPr>
                </a:tc>
                <a:tc>
                  <a:txBody>
                    <a:bodyPr/>
                    <a:lstStyle/>
                    <a:p>
                      <a:r>
                        <a:rPr lang="en-US" sz="1100" b="0" i="0" kern="1200" dirty="0">
                          <a:solidFill>
                            <a:schemeClr val="dk1"/>
                          </a:solidFill>
                          <a:effectLst/>
                          <a:latin typeface="+mn-lt"/>
                          <a:ea typeface="+mn-ea"/>
                          <a:cs typeface="+mn-cs"/>
                        </a:rPr>
                        <a:t>Through </a:t>
                      </a:r>
                      <a:r>
                        <a:rPr lang="en-US" sz="1100" b="1" i="0" kern="1200" dirty="0">
                          <a:solidFill>
                            <a:schemeClr val="dk1"/>
                          </a:solidFill>
                          <a:effectLst/>
                          <a:latin typeface="+mn-lt"/>
                          <a:ea typeface="+mn-ea"/>
                          <a:cs typeface="+mn-cs"/>
                        </a:rPr>
                        <a:t>secure messaging, task management</a:t>
                      </a:r>
                      <a:r>
                        <a:rPr lang="en-US" sz="1100" b="0" i="0" kern="1200" dirty="0">
                          <a:solidFill>
                            <a:schemeClr val="dk1"/>
                          </a:solidFill>
                          <a:effectLst/>
                          <a:latin typeface="+mn-lt"/>
                          <a:ea typeface="+mn-ea"/>
                          <a:cs typeface="+mn-cs"/>
                        </a:rPr>
                        <a:t>, care team coordination, real-time updates</a:t>
                      </a:r>
                      <a:r>
                        <a:rPr lang="en-US" sz="1100" b="1" i="0" kern="1200" dirty="0">
                          <a:solidFill>
                            <a:schemeClr val="dk1"/>
                          </a:solidFill>
                          <a:effectLst/>
                          <a:latin typeface="+mn-lt"/>
                          <a:ea typeface="+mn-ea"/>
                          <a:cs typeface="+mn-cs"/>
                        </a:rPr>
                        <a:t>, telehealth capabilities</a:t>
                      </a:r>
                      <a:r>
                        <a:rPr lang="en-US" sz="1100" b="0" i="0" kern="1200" dirty="0">
                          <a:solidFill>
                            <a:schemeClr val="dk1"/>
                          </a:solidFill>
                          <a:effectLst/>
                          <a:latin typeface="+mn-lt"/>
                          <a:ea typeface="+mn-ea"/>
                          <a:cs typeface="+mn-cs"/>
                        </a:rPr>
                        <a:t>, access controls and privacy safeguards, and </a:t>
                      </a:r>
                      <a:r>
                        <a:rPr lang="en-US" sz="1100" b="1" i="0" kern="1200" dirty="0">
                          <a:solidFill>
                            <a:schemeClr val="dk1"/>
                          </a:solidFill>
                          <a:effectLst/>
                          <a:latin typeface="+mn-lt"/>
                          <a:ea typeface="+mn-ea"/>
                          <a:cs typeface="+mn-cs"/>
                        </a:rPr>
                        <a:t>interoperability.</a:t>
                      </a:r>
                    </a:p>
                  </a:txBody>
                  <a:tcPr marL="42040" marR="42040" marT="21018" marB="21018"/>
                </a:tc>
                <a:extLst>
                  <a:ext uri="{0D108BD9-81ED-4DB2-BD59-A6C34878D82A}">
                    <a16:rowId xmlns:a16="http://schemas.microsoft.com/office/drawing/2014/main" val="1656023075"/>
                  </a:ext>
                </a:extLst>
              </a:tr>
              <a:tr h="524029">
                <a:tc>
                  <a:txBody>
                    <a:bodyPr/>
                    <a:lstStyle/>
                    <a:p>
                      <a:r>
                        <a:rPr lang="en-US" sz="1100" b="1" i="0" kern="1200" dirty="0">
                          <a:solidFill>
                            <a:schemeClr val="dk1"/>
                          </a:solidFill>
                          <a:effectLst/>
                          <a:latin typeface="+mn-lt"/>
                          <a:ea typeface="+mn-ea"/>
                          <a:cs typeface="+mn-cs"/>
                        </a:rPr>
                        <a:t>INTEROPERABILITY</a:t>
                      </a:r>
                      <a:endParaRPr lang="en-US" sz="1100" b="1" dirty="0"/>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Ability to exchange data with other healthcare organizations in their region.</a:t>
                      </a:r>
                    </a:p>
                  </a:txBody>
                  <a:tcPr marL="42040" marR="42040" marT="21018" marB="21018">
                    <a:lnL w="12700" cmpd="sng">
                      <a:noFill/>
                    </a:lnL>
                  </a:tcPr>
                </a:tc>
                <a:tc>
                  <a:txBody>
                    <a:bodyPr/>
                    <a:lstStyle/>
                    <a:p>
                      <a:r>
                        <a:rPr lang="en-US" sz="1100" b="0" i="0" kern="1200" dirty="0">
                          <a:solidFill>
                            <a:schemeClr val="dk1"/>
                          </a:solidFill>
                          <a:effectLst/>
                          <a:latin typeface="+mn-lt"/>
                          <a:ea typeface="+mn-ea"/>
                          <a:cs typeface="+mn-cs"/>
                        </a:rPr>
                        <a:t>Through working with their EHR vendor to ensure that the </a:t>
                      </a:r>
                      <a:r>
                        <a:rPr lang="en-US" sz="1100" b="1" i="0" kern="1200" dirty="0">
                          <a:solidFill>
                            <a:schemeClr val="dk1"/>
                          </a:solidFill>
                          <a:effectLst/>
                          <a:latin typeface="+mn-lt"/>
                          <a:ea typeface="+mn-ea"/>
                          <a:cs typeface="+mn-cs"/>
                        </a:rPr>
                        <a:t>system is compliant with interoperability standards such as FHIR APIs, HL7 messaging, and Direct messaging</a:t>
                      </a:r>
                      <a:r>
                        <a:rPr lang="en-US" sz="1100" b="0" i="0" kern="1200" dirty="0">
                          <a:solidFill>
                            <a:schemeClr val="dk1"/>
                          </a:solidFill>
                          <a:effectLst/>
                          <a:latin typeface="+mn-lt"/>
                          <a:ea typeface="+mn-ea"/>
                          <a:cs typeface="+mn-cs"/>
                        </a:rPr>
                        <a:t>. </a:t>
                      </a:r>
                    </a:p>
                  </a:txBody>
                  <a:tcPr marL="42040" marR="42040" marT="21018" marB="21018"/>
                </a:tc>
                <a:extLst>
                  <a:ext uri="{0D108BD9-81ED-4DB2-BD59-A6C34878D82A}">
                    <a16:rowId xmlns:a16="http://schemas.microsoft.com/office/drawing/2014/main" val="4156078930"/>
                  </a:ext>
                </a:extLst>
              </a:tr>
              <a:tr h="730782">
                <a:tc>
                  <a:txBody>
                    <a:bodyPr/>
                    <a:lstStyle/>
                    <a:p>
                      <a:r>
                        <a:rPr lang="en-US" sz="1100" b="1" i="0" kern="1200" dirty="0">
                          <a:solidFill>
                            <a:schemeClr val="dk1"/>
                          </a:solidFill>
                          <a:effectLst/>
                          <a:latin typeface="+mn-lt"/>
                          <a:ea typeface="+mn-ea"/>
                          <a:cs typeface="+mn-cs"/>
                        </a:rPr>
                        <a:t>PATIENT ENGAGEMENT</a:t>
                      </a:r>
                      <a:endParaRPr lang="en-US" sz="1100" b="1" dirty="0"/>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Enable patients to access their health records and participate in their own care.</a:t>
                      </a:r>
                    </a:p>
                  </a:txBody>
                  <a:tcPr marL="42040" marR="42040" marT="21018" marB="21018">
                    <a:lnL w="12700" cmpd="sng">
                      <a:noFill/>
                    </a:lnL>
                  </a:tcPr>
                </a:tc>
                <a:tc>
                  <a:txBody>
                    <a:bodyPr/>
                    <a:lstStyle/>
                    <a:p>
                      <a:r>
                        <a:rPr lang="en-US" sz="1100" b="0" i="0" kern="1200" dirty="0">
                          <a:solidFill>
                            <a:schemeClr val="dk1"/>
                          </a:solidFill>
                          <a:effectLst/>
                          <a:latin typeface="+mn-lt"/>
                          <a:ea typeface="+mn-ea"/>
                          <a:cs typeface="+mn-cs"/>
                        </a:rPr>
                        <a:t>Through working with their </a:t>
                      </a:r>
                      <a:r>
                        <a:rPr lang="en-US" sz="1100" b="1" i="0" kern="1200" dirty="0">
                          <a:solidFill>
                            <a:schemeClr val="dk1"/>
                          </a:solidFill>
                          <a:effectLst/>
                          <a:latin typeface="+mn-lt"/>
                          <a:ea typeface="+mn-ea"/>
                          <a:cs typeface="+mn-cs"/>
                        </a:rPr>
                        <a:t>EHR vendor to implement a patient portal that allows patients to securely access their health records, communicate with their healthcare providers, and schedule appointments. </a:t>
                      </a:r>
                      <a:r>
                        <a:rPr lang="en-US" sz="1100" b="0" i="0" kern="1200" dirty="0">
                          <a:solidFill>
                            <a:schemeClr val="dk1"/>
                          </a:solidFill>
                          <a:effectLst/>
                          <a:latin typeface="+mn-lt"/>
                          <a:ea typeface="+mn-ea"/>
                          <a:cs typeface="+mn-cs"/>
                        </a:rPr>
                        <a:t>VWC could also offer telehealth services to enable remote care.</a:t>
                      </a:r>
                    </a:p>
                  </a:txBody>
                  <a:tcPr marL="42040" marR="42040" marT="21018" marB="21018"/>
                </a:tc>
                <a:extLst>
                  <a:ext uri="{0D108BD9-81ED-4DB2-BD59-A6C34878D82A}">
                    <a16:rowId xmlns:a16="http://schemas.microsoft.com/office/drawing/2014/main" val="3526794293"/>
                  </a:ext>
                </a:extLst>
              </a:tr>
              <a:tr h="383939">
                <a:tc>
                  <a:txBody>
                    <a:bodyPr/>
                    <a:lstStyle/>
                    <a:p>
                      <a:r>
                        <a:rPr lang="en-US" sz="1100" b="1" i="0" kern="1200" dirty="0">
                          <a:solidFill>
                            <a:schemeClr val="dk1"/>
                          </a:solidFill>
                          <a:effectLst/>
                          <a:latin typeface="+mn-lt"/>
                          <a:ea typeface="+mn-ea"/>
                          <a:cs typeface="+mn-cs"/>
                        </a:rPr>
                        <a:t>DATA ANALYTICS</a:t>
                      </a:r>
                      <a:endParaRPr lang="en-US" sz="1100" b="1" dirty="0"/>
                    </a:p>
                  </a:txBody>
                  <a:tcPr marL="42040" marR="42040" marT="21018" marB="210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Enable them to analyze patient data to improve population health and quality of care.</a:t>
                      </a:r>
                    </a:p>
                  </a:txBody>
                  <a:tcPr marL="42040" marR="42040" marT="21018" marB="21018">
                    <a:lnL w="12700" cmpd="sng">
                      <a:noFill/>
                    </a:lnL>
                  </a:tcPr>
                </a:tc>
                <a:tc>
                  <a:txBody>
                    <a:bodyPr/>
                    <a:lstStyle/>
                    <a:p>
                      <a:r>
                        <a:rPr lang="en-US" sz="1100" b="0" i="0" kern="1200" dirty="0">
                          <a:solidFill>
                            <a:schemeClr val="dk1"/>
                          </a:solidFill>
                          <a:effectLst/>
                          <a:latin typeface="+mn-lt"/>
                          <a:ea typeface="+mn-ea"/>
                          <a:cs typeface="+mn-cs"/>
                        </a:rPr>
                        <a:t>Through </a:t>
                      </a:r>
                      <a:r>
                        <a:rPr lang="en-US" sz="1100" b="1" i="0" kern="1200" dirty="0">
                          <a:solidFill>
                            <a:schemeClr val="dk1"/>
                          </a:solidFill>
                          <a:effectLst/>
                          <a:latin typeface="+mn-lt"/>
                          <a:ea typeface="+mn-ea"/>
                          <a:cs typeface="+mn-cs"/>
                        </a:rPr>
                        <a:t>data analytics tools such as dashboards and reports</a:t>
                      </a:r>
                    </a:p>
                  </a:txBody>
                  <a:tcPr marL="42040" marR="42040" marT="21018" marB="21018"/>
                </a:tc>
                <a:extLst>
                  <a:ext uri="{0D108BD9-81ED-4DB2-BD59-A6C34878D82A}">
                    <a16:rowId xmlns:a16="http://schemas.microsoft.com/office/drawing/2014/main" val="2257896951"/>
                  </a:ext>
                </a:extLst>
              </a:tr>
            </a:tbl>
          </a:graphicData>
        </a:graphic>
      </p:graphicFrame>
    </p:spTree>
    <p:extLst>
      <p:ext uri="{BB962C8B-B14F-4D97-AF65-F5344CB8AC3E}">
        <p14:creationId xmlns:p14="http://schemas.microsoft.com/office/powerpoint/2010/main" val="182943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71BA-3E81-AF71-B3D1-77588D64ED4A}"/>
              </a:ext>
            </a:extLst>
          </p:cNvPr>
          <p:cNvSpPr>
            <a:spLocks noGrp="1"/>
          </p:cNvSpPr>
          <p:nvPr>
            <p:ph type="title"/>
          </p:nvPr>
        </p:nvSpPr>
        <p:spPr>
          <a:xfrm>
            <a:off x="335527" y="212186"/>
            <a:ext cx="9814789" cy="674945"/>
          </a:xfrm>
        </p:spPr>
        <p:txBody>
          <a:bodyPr/>
          <a:lstStyle/>
          <a:p>
            <a:r>
              <a:rPr lang="en-US" dirty="0"/>
              <a:t>           </a:t>
            </a:r>
            <a:r>
              <a:rPr lang="en-US" b="1" dirty="0"/>
              <a:t>TECHNICAL INFRASTRUCTURE </a:t>
            </a:r>
          </a:p>
        </p:txBody>
      </p:sp>
      <p:graphicFrame>
        <p:nvGraphicFramePr>
          <p:cNvPr id="4" name="Content Placeholder 3">
            <a:extLst>
              <a:ext uri="{FF2B5EF4-FFF2-40B4-BE49-F238E27FC236}">
                <a16:creationId xmlns:a16="http://schemas.microsoft.com/office/drawing/2014/main" id="{7CABE270-D6A0-79FF-7316-A371AABC1C6B}"/>
              </a:ext>
            </a:extLst>
          </p:cNvPr>
          <p:cNvGraphicFramePr>
            <a:graphicFrameLocks noGrp="1"/>
          </p:cNvGraphicFramePr>
          <p:nvPr>
            <p:ph idx="1"/>
            <p:extLst>
              <p:ext uri="{D42A27DB-BD31-4B8C-83A1-F6EECF244321}">
                <p14:modId xmlns:p14="http://schemas.microsoft.com/office/powerpoint/2010/main" val="1864374874"/>
              </p:ext>
            </p:extLst>
          </p:nvPr>
        </p:nvGraphicFramePr>
        <p:xfrm>
          <a:off x="469900" y="1006858"/>
          <a:ext cx="10817225" cy="5717791"/>
        </p:xfrm>
        <a:graphic>
          <a:graphicData uri="http://schemas.openxmlformats.org/drawingml/2006/table">
            <a:tbl>
              <a:tblPr firstRow="1" firstCol="1" bandRow="1">
                <a:tableStyleId>{5C22544A-7EE6-4342-B048-85BDC9FD1C3A}</a:tableStyleId>
              </a:tblPr>
              <a:tblGrid>
                <a:gridCol w="1718028">
                  <a:extLst>
                    <a:ext uri="{9D8B030D-6E8A-4147-A177-3AD203B41FA5}">
                      <a16:colId xmlns:a16="http://schemas.microsoft.com/office/drawing/2014/main" val="28608211"/>
                    </a:ext>
                  </a:extLst>
                </a:gridCol>
                <a:gridCol w="4499380">
                  <a:extLst>
                    <a:ext uri="{9D8B030D-6E8A-4147-A177-3AD203B41FA5}">
                      <a16:colId xmlns:a16="http://schemas.microsoft.com/office/drawing/2014/main" val="4168737721"/>
                    </a:ext>
                  </a:extLst>
                </a:gridCol>
                <a:gridCol w="4599817">
                  <a:extLst>
                    <a:ext uri="{9D8B030D-6E8A-4147-A177-3AD203B41FA5}">
                      <a16:colId xmlns:a16="http://schemas.microsoft.com/office/drawing/2014/main" val="2870323566"/>
                    </a:ext>
                  </a:extLst>
                </a:gridCol>
              </a:tblGrid>
              <a:tr h="186793">
                <a:tc>
                  <a:txBody>
                    <a:bodyPr/>
                    <a:lstStyle/>
                    <a:p>
                      <a:pPr marL="0" marR="0">
                        <a:lnSpc>
                          <a:spcPct val="107000"/>
                        </a:lnSpc>
                        <a:spcBef>
                          <a:spcPts val="0"/>
                        </a:spcBef>
                        <a:spcAft>
                          <a:spcPts val="0"/>
                        </a:spcAft>
                      </a:pPr>
                      <a:r>
                        <a:rPr lang="en-US" sz="6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378" marR="39378" marT="0" marB="0">
                    <a:solidFill>
                      <a:schemeClr val="accent1">
                        <a:lumMod val="60000"/>
                        <a:lumOff val="40000"/>
                      </a:schemeClr>
                    </a:solidFill>
                  </a:tcPr>
                </a:tc>
                <a:tc>
                  <a:txBody>
                    <a:bodyPr/>
                    <a:lstStyle/>
                    <a:p>
                      <a:pPr marL="457200" marR="0">
                        <a:lnSpc>
                          <a:spcPct val="107000"/>
                        </a:lnSpc>
                        <a:spcBef>
                          <a:spcPts val="0"/>
                        </a:spcBef>
                        <a:spcAft>
                          <a:spcPts val="0"/>
                        </a:spcAft>
                      </a:pPr>
                      <a:r>
                        <a:rPr lang="en-US" sz="1100" dirty="0">
                          <a:effectLst/>
                        </a:rPr>
                        <a:t>                      TECHNICAL INFRASTRUCTURE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378" marR="39378" marT="0" marB="0"/>
                </a:tc>
                <a:tc>
                  <a:txBody>
                    <a:bodyPr/>
                    <a:lstStyle/>
                    <a:p>
                      <a:pPr marL="457200" marR="0">
                        <a:lnSpc>
                          <a:spcPct val="107000"/>
                        </a:lnSpc>
                        <a:spcBef>
                          <a:spcPts val="0"/>
                        </a:spcBef>
                        <a:spcAft>
                          <a:spcPts val="0"/>
                        </a:spcAft>
                      </a:pPr>
                      <a:r>
                        <a:rPr lang="en-US" sz="1100" dirty="0">
                          <a:effectLst/>
                        </a:rPr>
                        <a:t>                           IMPLEMENTATION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1400636298"/>
                  </a:ext>
                </a:extLst>
              </a:tr>
              <a:tr h="1583220">
                <a:tc>
                  <a:txBody>
                    <a:bodyPr/>
                    <a:lstStyle/>
                    <a:p>
                      <a:pPr marL="0" marR="0">
                        <a:lnSpc>
                          <a:spcPct val="107000"/>
                        </a:lnSpc>
                        <a:spcBef>
                          <a:spcPts val="0"/>
                        </a:spcBef>
                        <a:spcAft>
                          <a:spcPts val="0"/>
                        </a:spcAft>
                      </a:pPr>
                      <a:r>
                        <a:rPr lang="en-US" sz="1100" dirty="0">
                          <a:solidFill>
                            <a:schemeClr val="bg1"/>
                          </a:solidFill>
                          <a:effectLst/>
                          <a:latin typeface="+mn-lt"/>
                        </a:rPr>
                        <a:t>HARDWARE</a:t>
                      </a:r>
                      <a:endParaRPr lang="en-US" sz="1100" dirty="0">
                        <a:solidFill>
                          <a:schemeClr val="bg1"/>
                        </a:solidFill>
                        <a:effectLst/>
                        <a:latin typeface="+mn-lt"/>
                        <a:ea typeface="Calibri" panose="020F0502020204030204" pitchFamily="34" charset="0"/>
                        <a:cs typeface="Times New Roman" panose="02020603050405020304" pitchFamily="18" charset="0"/>
                      </a:endParaRPr>
                    </a:p>
                  </a:txBody>
                  <a:tcPr marL="39378" marR="39378"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b="1" dirty="0">
                          <a:effectLst/>
                          <a:latin typeface="+mn-lt"/>
                        </a:rPr>
                        <a:t>High-performance servers </a:t>
                      </a:r>
                      <a:r>
                        <a:rPr lang="en-US" sz="1200" dirty="0">
                          <a:effectLst/>
                          <a:latin typeface="+mn-lt"/>
                        </a:rPr>
                        <a:t>with adequate storage capacity to store patient data and allow for fast access and retrieval.</a:t>
                      </a:r>
                    </a:p>
                    <a:p>
                      <a:pPr marL="342900" marR="0" lvl="0" indent="-342900">
                        <a:lnSpc>
                          <a:spcPct val="107000"/>
                        </a:lnSpc>
                        <a:spcBef>
                          <a:spcPts val="0"/>
                        </a:spcBef>
                        <a:spcAft>
                          <a:spcPts val="0"/>
                        </a:spcAft>
                        <a:buFont typeface="Wingdings" panose="05000000000000000000" pitchFamily="2" charset="2"/>
                        <a:buChar char=""/>
                      </a:pPr>
                      <a:r>
                        <a:rPr lang="en-US" sz="1200" b="1" dirty="0">
                          <a:effectLst/>
                          <a:latin typeface="+mn-lt"/>
                        </a:rPr>
                        <a:t>Workstations</a:t>
                      </a:r>
                      <a:r>
                        <a:rPr lang="en-US" sz="1200" dirty="0">
                          <a:effectLst/>
                          <a:latin typeface="+mn-lt"/>
                        </a:rPr>
                        <a:t> for clinical staff with sufficient processing power to run the EHR software and access patient data.</a:t>
                      </a:r>
                      <a:endParaRPr lang="en-US" sz="1200" b="1" dirty="0">
                        <a:effectLst/>
                        <a:latin typeface="+mn-lt"/>
                      </a:endParaRPr>
                    </a:p>
                    <a:p>
                      <a:pPr marL="342900" marR="0" lvl="0" indent="-342900">
                        <a:lnSpc>
                          <a:spcPct val="107000"/>
                        </a:lnSpc>
                        <a:spcBef>
                          <a:spcPts val="0"/>
                        </a:spcBef>
                        <a:spcAft>
                          <a:spcPts val="0"/>
                        </a:spcAft>
                        <a:buFont typeface="Wingdings" panose="05000000000000000000" pitchFamily="2" charset="2"/>
                        <a:buChar char=""/>
                      </a:pPr>
                      <a:r>
                        <a:rPr lang="en-US" sz="1200" b="1" dirty="0">
                          <a:effectLst/>
                          <a:latin typeface="+mn-lt"/>
                        </a:rPr>
                        <a:t>Mobile devices such as tablets or laptops </a:t>
                      </a:r>
                      <a:r>
                        <a:rPr lang="en-US" sz="1200" dirty="0">
                          <a:effectLst/>
                          <a:latin typeface="+mn-lt"/>
                        </a:rPr>
                        <a:t>for clinicians to access patient information remotely.</a:t>
                      </a:r>
                      <a:endParaRPr lang="en-US" sz="1200" dirty="0">
                        <a:effectLst/>
                        <a:latin typeface="+mn-lt"/>
                        <a:ea typeface="Calibri" panose="020F0502020204030204" pitchFamily="34" charset="0"/>
                        <a:cs typeface="Times New Roman" panose="02020603050405020304" pitchFamily="18" charset="0"/>
                      </a:endParaRPr>
                    </a:p>
                  </a:txBody>
                  <a:tcPr marL="39378" marR="39378" marT="0" marB="0"/>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plan is to </a:t>
                      </a:r>
                      <a:r>
                        <a:rPr lang="en-US" sz="1200" b="1" dirty="0">
                          <a:effectLst/>
                          <a:latin typeface="+mn-lt"/>
                        </a:rPr>
                        <a:t>procure new hardware based on the vendor's hardware recommendations.</a:t>
                      </a:r>
                    </a:p>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new hardware </a:t>
                      </a:r>
                      <a:r>
                        <a:rPr lang="en-US" sz="1200" b="1" dirty="0">
                          <a:effectLst/>
                          <a:latin typeface="+mn-lt"/>
                        </a:rPr>
                        <a:t>must be installed and configured correctly.</a:t>
                      </a:r>
                      <a:endParaRPr lang="en-US" sz="1200" b="1" dirty="0">
                        <a:effectLst/>
                        <a:latin typeface="+mn-lt"/>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2909107952"/>
                  </a:ext>
                </a:extLst>
              </a:tr>
              <a:tr h="952703">
                <a:tc>
                  <a:txBody>
                    <a:bodyPr/>
                    <a:lstStyle/>
                    <a:p>
                      <a:pPr marL="0" marR="0">
                        <a:lnSpc>
                          <a:spcPct val="107000"/>
                        </a:lnSpc>
                        <a:spcBef>
                          <a:spcPts val="0"/>
                        </a:spcBef>
                        <a:spcAft>
                          <a:spcPts val="0"/>
                        </a:spcAft>
                      </a:pPr>
                      <a:r>
                        <a:rPr lang="en-US" sz="1100" dirty="0">
                          <a:solidFill>
                            <a:schemeClr val="bg1"/>
                          </a:solidFill>
                          <a:effectLst/>
                          <a:latin typeface="+mn-lt"/>
                        </a:rPr>
                        <a:t>SOFTWARE</a:t>
                      </a:r>
                      <a:endParaRPr lang="en-US" sz="1100" dirty="0">
                        <a:solidFill>
                          <a:schemeClr val="bg1"/>
                        </a:solidFill>
                        <a:effectLst/>
                        <a:latin typeface="+mn-lt"/>
                        <a:ea typeface="Calibri" panose="020F0502020204030204" pitchFamily="34" charset="0"/>
                        <a:cs typeface="Times New Roman" panose="02020603050405020304" pitchFamily="18" charset="0"/>
                      </a:endParaRPr>
                    </a:p>
                  </a:txBody>
                  <a:tcPr marL="39378" marR="39378"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b="1" dirty="0">
                          <a:effectLst/>
                          <a:latin typeface="+mn-lt"/>
                        </a:rPr>
                        <a:t>Operating system, database software, and web servers </a:t>
                      </a:r>
                      <a:r>
                        <a:rPr lang="en-US" sz="1200" dirty="0">
                          <a:effectLst/>
                          <a:latin typeface="+mn-lt"/>
                        </a:rPr>
                        <a:t>that meet the EHR system's technical requirements.</a:t>
                      </a:r>
                    </a:p>
                    <a:p>
                      <a:pPr marL="342900" marR="0" lvl="0" indent="-342900">
                        <a:lnSpc>
                          <a:spcPct val="107000"/>
                        </a:lnSpc>
                        <a:spcBef>
                          <a:spcPts val="0"/>
                        </a:spcBef>
                        <a:spcAft>
                          <a:spcPts val="0"/>
                        </a:spcAft>
                        <a:buFont typeface="Wingdings" panose="05000000000000000000" pitchFamily="2" charset="2"/>
                        <a:buChar char=""/>
                      </a:pPr>
                      <a:r>
                        <a:rPr lang="en-US" sz="1200" b="0" dirty="0">
                          <a:effectLst/>
                          <a:latin typeface="+mn-lt"/>
                        </a:rPr>
                        <a:t>Antivirus software and firewalls to </a:t>
                      </a:r>
                      <a:r>
                        <a:rPr lang="en-US" sz="1200" dirty="0">
                          <a:effectLst/>
                          <a:latin typeface="+mn-lt"/>
                        </a:rPr>
                        <a:t>protect the system from cyber threats.</a:t>
                      </a:r>
                      <a:endParaRPr lang="en-US" sz="1200" dirty="0">
                        <a:effectLst/>
                        <a:latin typeface="+mn-lt"/>
                        <a:ea typeface="Calibri" panose="020F0502020204030204" pitchFamily="34" charset="0"/>
                        <a:cs typeface="Times New Roman" panose="02020603050405020304" pitchFamily="18" charset="0"/>
                      </a:endParaRPr>
                    </a:p>
                  </a:txBody>
                  <a:tcPr marL="39378" marR="39378" marT="0" marB="0"/>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plan is </a:t>
                      </a:r>
                      <a:r>
                        <a:rPr lang="en-US" sz="1200" b="1" dirty="0">
                          <a:effectLst/>
                          <a:latin typeface="+mn-lt"/>
                        </a:rPr>
                        <a:t>to install or upgrade the necessary software </a:t>
                      </a:r>
                      <a:r>
                        <a:rPr lang="en-US" sz="1200" dirty="0">
                          <a:effectLst/>
                          <a:latin typeface="+mn-lt"/>
                        </a:rPr>
                        <a:t>as needed to support the new EHR system.</a:t>
                      </a:r>
                    </a:p>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software </a:t>
                      </a:r>
                      <a:r>
                        <a:rPr lang="en-US" sz="1200" b="1" dirty="0">
                          <a:effectLst/>
                          <a:latin typeface="+mn-lt"/>
                        </a:rPr>
                        <a:t>must be installed and configured correctly</a:t>
                      </a:r>
                      <a:r>
                        <a:rPr lang="en-US" sz="1200" dirty="0">
                          <a:effectLst/>
                          <a:latin typeface="+mn-lt"/>
                        </a:rPr>
                        <a:t>.</a:t>
                      </a:r>
                      <a:endParaRPr lang="en-US" sz="1200" dirty="0">
                        <a:effectLst/>
                        <a:latin typeface="+mn-lt"/>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2087314000"/>
                  </a:ext>
                </a:extLst>
              </a:tr>
              <a:tr h="815736">
                <a:tc>
                  <a:txBody>
                    <a:bodyPr/>
                    <a:lstStyle/>
                    <a:p>
                      <a:pPr marL="0" marR="0">
                        <a:lnSpc>
                          <a:spcPct val="107000"/>
                        </a:lnSpc>
                        <a:spcBef>
                          <a:spcPts val="0"/>
                        </a:spcBef>
                        <a:spcAft>
                          <a:spcPts val="0"/>
                        </a:spcAft>
                      </a:pPr>
                      <a:r>
                        <a:rPr lang="en-US" sz="1100" dirty="0">
                          <a:solidFill>
                            <a:schemeClr val="bg1"/>
                          </a:solidFill>
                          <a:effectLst/>
                          <a:latin typeface="+mn-lt"/>
                        </a:rPr>
                        <a:t>NETWORK INFRASTRUCTURE</a:t>
                      </a:r>
                      <a:endParaRPr lang="en-US" sz="1100" dirty="0">
                        <a:solidFill>
                          <a:schemeClr val="bg1"/>
                        </a:solidFill>
                        <a:effectLst/>
                        <a:latin typeface="+mn-lt"/>
                        <a:ea typeface="Calibri" panose="020F0502020204030204" pitchFamily="34" charset="0"/>
                        <a:cs typeface="Times New Roman" panose="02020603050405020304" pitchFamily="18" charset="0"/>
                      </a:endParaRPr>
                    </a:p>
                  </a:txBody>
                  <a:tcPr marL="39378" marR="39378"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VWC requires a </a:t>
                      </a:r>
                      <a:r>
                        <a:rPr lang="en-US" sz="1200" b="0" dirty="0">
                          <a:effectLst/>
                          <a:latin typeface="+mn-lt"/>
                        </a:rPr>
                        <a:t>high-speed and reliable network infrastructure to support the new EHR system.</a:t>
                      </a:r>
                    </a:p>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This includes </a:t>
                      </a:r>
                      <a:r>
                        <a:rPr lang="en-US" sz="1200" b="1" dirty="0">
                          <a:effectLst/>
                          <a:latin typeface="+mn-lt"/>
                        </a:rPr>
                        <a:t>switches, routers, firewalls, and other network devices.</a:t>
                      </a:r>
                      <a:endParaRPr lang="en-US" sz="1200" b="1" dirty="0">
                        <a:effectLst/>
                        <a:latin typeface="+mn-lt"/>
                        <a:ea typeface="Calibri" panose="020F0502020204030204" pitchFamily="34" charset="0"/>
                        <a:cs typeface="Times New Roman" panose="02020603050405020304" pitchFamily="18" charset="0"/>
                      </a:endParaRPr>
                    </a:p>
                  </a:txBody>
                  <a:tcPr marL="39378" marR="39378" marT="0" marB="0"/>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plan is to </a:t>
                      </a:r>
                      <a:r>
                        <a:rPr lang="en-US" sz="1200" b="1" dirty="0">
                          <a:effectLst/>
                          <a:latin typeface="+mn-lt"/>
                        </a:rPr>
                        <a:t>upgrade the network infrastructure as needed to support the new system.</a:t>
                      </a:r>
                      <a:endParaRPr lang="en-US" sz="1200" b="1" dirty="0">
                        <a:effectLst/>
                        <a:latin typeface="+mn-lt"/>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1826499499"/>
                  </a:ext>
                </a:extLst>
              </a:tr>
              <a:tr h="1226636">
                <a:tc>
                  <a:txBody>
                    <a:bodyPr/>
                    <a:lstStyle/>
                    <a:p>
                      <a:pPr marL="0" marR="0">
                        <a:lnSpc>
                          <a:spcPct val="107000"/>
                        </a:lnSpc>
                        <a:spcBef>
                          <a:spcPts val="0"/>
                        </a:spcBef>
                        <a:spcAft>
                          <a:spcPts val="0"/>
                        </a:spcAft>
                      </a:pPr>
                      <a:r>
                        <a:rPr lang="en-US" sz="1100" dirty="0">
                          <a:solidFill>
                            <a:schemeClr val="bg1"/>
                          </a:solidFill>
                          <a:effectLst/>
                          <a:latin typeface="+mn-lt"/>
                        </a:rPr>
                        <a:t>SECURITY INFRASTRUCTURE</a:t>
                      </a:r>
                      <a:endParaRPr lang="en-US" sz="1100" dirty="0">
                        <a:solidFill>
                          <a:schemeClr val="bg1"/>
                        </a:solidFill>
                        <a:effectLst/>
                        <a:latin typeface="+mn-lt"/>
                        <a:ea typeface="Calibri" panose="020F0502020204030204" pitchFamily="34" charset="0"/>
                        <a:cs typeface="Times New Roman" panose="02020603050405020304" pitchFamily="18" charset="0"/>
                      </a:endParaRPr>
                    </a:p>
                  </a:txBody>
                  <a:tcPr marL="39378" marR="39378"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new EHR system </a:t>
                      </a:r>
                      <a:r>
                        <a:rPr lang="en-US" sz="1200" b="1" dirty="0">
                          <a:effectLst/>
                          <a:latin typeface="+mn-lt"/>
                        </a:rPr>
                        <a:t>must comply with federal and state regulations</a:t>
                      </a:r>
                      <a:r>
                        <a:rPr lang="en-US" sz="1200" dirty="0">
                          <a:effectLst/>
                          <a:latin typeface="+mn-lt"/>
                        </a:rPr>
                        <a:t> for the security and privacy of patient data.</a:t>
                      </a:r>
                    </a:p>
                    <a:p>
                      <a:pPr marL="0" marR="0">
                        <a:lnSpc>
                          <a:spcPct val="107000"/>
                        </a:lnSpc>
                        <a:spcBef>
                          <a:spcPts val="0"/>
                        </a:spcBef>
                        <a:spcAft>
                          <a:spcPts val="0"/>
                        </a:spcAft>
                      </a:pPr>
                      <a:r>
                        <a:rPr lang="en-US" sz="1200" dirty="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39378" marR="39378" marT="0" marB="0"/>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plan is to implement </a:t>
                      </a:r>
                      <a:r>
                        <a:rPr lang="en-US" sz="1200" b="1" dirty="0">
                          <a:effectLst/>
                          <a:latin typeface="+mn-lt"/>
                        </a:rPr>
                        <a:t>appropriate security measures, such as firewalls, intrusion detection and prevention systems, and antivirus software, to protect patient data from unauthorized access or disclosure.</a:t>
                      </a:r>
                    </a:p>
                    <a:p>
                      <a:pPr marL="342900" marR="0" lvl="0" indent="-342900">
                        <a:lnSpc>
                          <a:spcPct val="107000"/>
                        </a:lnSpc>
                        <a:spcBef>
                          <a:spcPts val="0"/>
                        </a:spcBef>
                        <a:spcAft>
                          <a:spcPts val="0"/>
                        </a:spcAft>
                        <a:buFont typeface="Wingdings" panose="05000000000000000000" pitchFamily="2" charset="2"/>
                        <a:buChar char=""/>
                      </a:pPr>
                      <a:r>
                        <a:rPr lang="en-US" sz="1200" b="1" dirty="0">
                          <a:effectLst/>
                          <a:latin typeface="+mn-lt"/>
                        </a:rPr>
                        <a:t>Staff must be trained </a:t>
                      </a:r>
                      <a:r>
                        <a:rPr lang="en-US" sz="1200" dirty="0">
                          <a:effectLst/>
                          <a:latin typeface="+mn-lt"/>
                        </a:rPr>
                        <a:t>on data security and privacy best practices.</a:t>
                      </a:r>
                      <a:endParaRPr lang="en-US" sz="1200" dirty="0">
                        <a:effectLst/>
                        <a:latin typeface="+mn-lt"/>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665959886"/>
                  </a:ext>
                </a:extLst>
              </a:tr>
              <a:tr h="952703">
                <a:tc>
                  <a:txBody>
                    <a:bodyPr/>
                    <a:lstStyle/>
                    <a:p>
                      <a:pPr marL="0" marR="0">
                        <a:lnSpc>
                          <a:spcPct val="107000"/>
                        </a:lnSpc>
                        <a:spcBef>
                          <a:spcPts val="0"/>
                        </a:spcBef>
                        <a:spcAft>
                          <a:spcPts val="0"/>
                        </a:spcAft>
                      </a:pPr>
                      <a:r>
                        <a:rPr lang="en-US" sz="1100" dirty="0">
                          <a:solidFill>
                            <a:schemeClr val="bg1"/>
                          </a:solidFill>
                          <a:effectLst/>
                          <a:latin typeface="+mn-lt"/>
                        </a:rPr>
                        <a:t>DISASTER RECOVERY INFRASTRUCTURE</a:t>
                      </a:r>
                      <a:endParaRPr lang="en-US" sz="1100" dirty="0">
                        <a:solidFill>
                          <a:schemeClr val="bg1"/>
                        </a:solidFill>
                        <a:effectLst/>
                        <a:latin typeface="+mn-lt"/>
                        <a:ea typeface="Calibri" panose="020F0502020204030204" pitchFamily="34" charset="0"/>
                        <a:cs typeface="Times New Roman" panose="02020603050405020304" pitchFamily="18" charset="0"/>
                      </a:endParaRPr>
                    </a:p>
                  </a:txBody>
                  <a:tcPr marL="39378" marR="39378"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VWC will need a disaster recovery plan in place in case of system failures or disasters.</a:t>
                      </a:r>
                    </a:p>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This </a:t>
                      </a:r>
                      <a:r>
                        <a:rPr lang="en-US" sz="1200" b="1" dirty="0">
                          <a:effectLst/>
                          <a:latin typeface="+mn-lt"/>
                        </a:rPr>
                        <a:t>includes backup and recovery procedures, redundancy, and failover capabilities.</a:t>
                      </a:r>
                      <a:endParaRPr lang="en-US" sz="1200" b="1" dirty="0">
                        <a:effectLst/>
                        <a:latin typeface="+mn-lt"/>
                        <a:ea typeface="Calibri" panose="020F0502020204030204" pitchFamily="34" charset="0"/>
                        <a:cs typeface="Times New Roman" panose="02020603050405020304" pitchFamily="18" charset="0"/>
                      </a:endParaRPr>
                    </a:p>
                  </a:txBody>
                  <a:tcPr marL="39378" marR="39378" marT="0" marB="0"/>
                </a:tc>
                <a:tc>
                  <a:txBody>
                    <a:bodyPr/>
                    <a:lstStyle/>
                    <a:p>
                      <a:pPr marL="342900" marR="0" lvl="0" indent="-342900">
                        <a:lnSpc>
                          <a:spcPct val="107000"/>
                        </a:lnSpc>
                        <a:spcBef>
                          <a:spcPts val="0"/>
                        </a:spcBef>
                        <a:spcAft>
                          <a:spcPts val="0"/>
                        </a:spcAft>
                        <a:buFont typeface="Wingdings" panose="05000000000000000000" pitchFamily="2" charset="2"/>
                        <a:buChar char=""/>
                      </a:pPr>
                      <a:endParaRPr lang="en-US" sz="1200" dirty="0">
                        <a:effectLst/>
                        <a:latin typeface="+mn-lt"/>
                      </a:endParaRPr>
                    </a:p>
                    <a:p>
                      <a:pPr marL="342900" marR="0" lvl="0" indent="-342900">
                        <a:lnSpc>
                          <a:spcPct val="107000"/>
                        </a:lnSpc>
                        <a:spcBef>
                          <a:spcPts val="0"/>
                        </a:spcBef>
                        <a:spcAft>
                          <a:spcPts val="0"/>
                        </a:spcAft>
                        <a:buFont typeface="Wingdings" panose="05000000000000000000" pitchFamily="2" charset="2"/>
                        <a:buChar char=""/>
                      </a:pPr>
                      <a:r>
                        <a:rPr lang="en-US" sz="1200" dirty="0">
                          <a:effectLst/>
                          <a:latin typeface="+mn-lt"/>
                        </a:rPr>
                        <a:t>The </a:t>
                      </a:r>
                      <a:r>
                        <a:rPr lang="en-US" sz="1200" b="1" dirty="0">
                          <a:effectLst/>
                          <a:latin typeface="+mn-lt"/>
                        </a:rPr>
                        <a:t>disaster recovery plan must be tested regularly to ensure that it works as intended.</a:t>
                      </a:r>
                      <a:endParaRPr lang="en-US" sz="1200" b="1" dirty="0">
                        <a:effectLst/>
                        <a:latin typeface="+mn-lt"/>
                        <a:ea typeface="Calibri" panose="020F0502020204030204" pitchFamily="34" charset="0"/>
                        <a:cs typeface="Times New Roman" panose="02020603050405020304" pitchFamily="18" charset="0"/>
                      </a:endParaRPr>
                    </a:p>
                  </a:txBody>
                  <a:tcPr marL="39378" marR="39378" marT="0" marB="0"/>
                </a:tc>
                <a:extLst>
                  <a:ext uri="{0D108BD9-81ED-4DB2-BD59-A6C34878D82A}">
                    <a16:rowId xmlns:a16="http://schemas.microsoft.com/office/drawing/2014/main" val="2774745153"/>
                  </a:ext>
                </a:extLst>
              </a:tr>
            </a:tbl>
          </a:graphicData>
        </a:graphic>
      </p:graphicFrame>
      <p:sp>
        <p:nvSpPr>
          <p:cNvPr id="5" name="Rectangle 1">
            <a:extLst>
              <a:ext uri="{FF2B5EF4-FFF2-40B4-BE49-F238E27FC236}">
                <a16:creationId xmlns:a16="http://schemas.microsoft.com/office/drawing/2014/main" id="{16125EF3-925A-87F3-0420-ED1CB0428FD4}"/>
              </a:ext>
            </a:extLst>
          </p:cNvPr>
          <p:cNvSpPr>
            <a:spLocks noChangeArrowheads="1"/>
          </p:cNvSpPr>
          <p:nvPr/>
        </p:nvSpPr>
        <p:spPr bwMode="auto">
          <a:xfrm>
            <a:off x="335527" y="549658"/>
            <a:ext cx="1214857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65357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9F95-9454-123A-67CA-D39871792CAF}"/>
              </a:ext>
            </a:extLst>
          </p:cNvPr>
          <p:cNvSpPr>
            <a:spLocks noGrp="1"/>
          </p:cNvSpPr>
          <p:nvPr>
            <p:ph type="title"/>
          </p:nvPr>
        </p:nvSpPr>
        <p:spPr>
          <a:xfrm>
            <a:off x="-29416" y="215901"/>
            <a:ext cx="12117327" cy="1467382"/>
          </a:xfrm>
        </p:spPr>
        <p:txBody>
          <a:bodyPr/>
          <a:lstStyle/>
          <a:p>
            <a:r>
              <a:rPr lang="en-US" b="1" dirty="0"/>
              <a:t>            INTEROPERABILITY REQUIREMENTS</a:t>
            </a:r>
          </a:p>
        </p:txBody>
      </p:sp>
      <p:graphicFrame>
        <p:nvGraphicFramePr>
          <p:cNvPr id="7" name="Content Placeholder 6">
            <a:extLst>
              <a:ext uri="{FF2B5EF4-FFF2-40B4-BE49-F238E27FC236}">
                <a16:creationId xmlns:a16="http://schemas.microsoft.com/office/drawing/2014/main" id="{B0DA4FEF-7942-E907-97FB-24560214E795}"/>
              </a:ext>
            </a:extLst>
          </p:cNvPr>
          <p:cNvGraphicFramePr>
            <a:graphicFrameLocks noGrp="1"/>
          </p:cNvGraphicFramePr>
          <p:nvPr>
            <p:ph idx="1"/>
            <p:extLst>
              <p:ext uri="{D42A27DB-BD31-4B8C-83A1-F6EECF244321}">
                <p14:modId xmlns:p14="http://schemas.microsoft.com/office/powerpoint/2010/main" val="1259618905"/>
              </p:ext>
            </p:extLst>
          </p:nvPr>
        </p:nvGraphicFramePr>
        <p:xfrm>
          <a:off x="219075" y="894888"/>
          <a:ext cx="11868836" cy="5815571"/>
        </p:xfrm>
        <a:graphic>
          <a:graphicData uri="http://schemas.openxmlformats.org/drawingml/2006/table">
            <a:tbl>
              <a:tblPr firstRow="1" firstCol="1" bandRow="1">
                <a:tableStyleId>{5C22544A-7EE6-4342-B048-85BDC9FD1C3A}</a:tableStyleId>
              </a:tblPr>
              <a:tblGrid>
                <a:gridCol w="5200650">
                  <a:extLst>
                    <a:ext uri="{9D8B030D-6E8A-4147-A177-3AD203B41FA5}">
                      <a16:colId xmlns:a16="http://schemas.microsoft.com/office/drawing/2014/main" val="4232995843"/>
                    </a:ext>
                  </a:extLst>
                </a:gridCol>
                <a:gridCol w="6668186">
                  <a:extLst>
                    <a:ext uri="{9D8B030D-6E8A-4147-A177-3AD203B41FA5}">
                      <a16:colId xmlns:a16="http://schemas.microsoft.com/office/drawing/2014/main" val="266895002"/>
                    </a:ext>
                  </a:extLst>
                </a:gridCol>
              </a:tblGrid>
              <a:tr h="172352">
                <a:tc>
                  <a:txBody>
                    <a:bodyPr/>
                    <a:lstStyle/>
                    <a:p>
                      <a:pPr marL="0" marR="0">
                        <a:lnSpc>
                          <a:spcPct val="107000"/>
                        </a:lnSpc>
                        <a:spcBef>
                          <a:spcPts val="0"/>
                        </a:spcBef>
                        <a:spcAft>
                          <a:spcPts val="0"/>
                        </a:spcAft>
                      </a:pPr>
                      <a:r>
                        <a:rPr lang="en-US" sz="1100" dirty="0">
                          <a:solidFill>
                            <a:schemeClr val="tx1"/>
                          </a:solidFill>
                          <a:effectLst/>
                        </a:rPr>
                        <a:t>INTEROPERABILITY REQUIREMENTS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solidFill>
                  </a:tcPr>
                </a:tc>
                <a:tc>
                  <a:txBody>
                    <a:bodyPr/>
                    <a:lstStyle/>
                    <a:p>
                      <a:pPr marL="457200" marR="0">
                        <a:lnSpc>
                          <a:spcPct val="107000"/>
                        </a:lnSpc>
                        <a:spcBef>
                          <a:spcPts val="0"/>
                        </a:spcBef>
                        <a:spcAft>
                          <a:spcPts val="0"/>
                        </a:spcAft>
                      </a:pPr>
                      <a:r>
                        <a:rPr lang="en-US" sz="1100" dirty="0">
                          <a:effectLst/>
                        </a:rPr>
                        <a:t>                                                     ATTAINMENT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tc>
                <a:extLst>
                  <a:ext uri="{0D108BD9-81ED-4DB2-BD59-A6C34878D82A}">
                    <a16:rowId xmlns:a16="http://schemas.microsoft.com/office/drawing/2014/main" val="42268224"/>
                  </a:ext>
                </a:extLst>
              </a:tr>
              <a:tr h="1275519">
                <a:tc>
                  <a:txBody>
                    <a:bodyPr/>
                    <a:lstStyle/>
                    <a:p>
                      <a:pPr marL="0" marR="0">
                        <a:lnSpc>
                          <a:spcPct val="107000"/>
                        </a:lnSpc>
                        <a:spcBef>
                          <a:spcPts val="0"/>
                        </a:spcBef>
                        <a:spcAft>
                          <a:spcPts val="800"/>
                        </a:spcAft>
                      </a:pPr>
                      <a:r>
                        <a:rPr lang="en-US" sz="1200" u="sng" dirty="0">
                          <a:solidFill>
                            <a:schemeClr val="bg1"/>
                          </a:solidFill>
                          <a:effectLst/>
                        </a:rPr>
                        <a:t>DATA STANDARDS: </a:t>
                      </a:r>
                    </a:p>
                    <a:p>
                      <a:pPr marL="0" marR="0">
                        <a:lnSpc>
                          <a:spcPct val="107000"/>
                        </a:lnSpc>
                        <a:spcBef>
                          <a:spcPts val="0"/>
                        </a:spcBef>
                        <a:spcAft>
                          <a:spcPts val="800"/>
                        </a:spcAft>
                      </a:pPr>
                      <a:r>
                        <a:rPr lang="en-US" sz="1200" dirty="0">
                          <a:solidFill>
                            <a:schemeClr val="bg1"/>
                          </a:solidFill>
                          <a:effectLst/>
                        </a:rPr>
                        <a:t>Use standardized data formats, terminologies, and codes that are compatible with other healthcare systems, such as SNOMED-CT, LOINC, and HL7.</a:t>
                      </a:r>
                    </a:p>
                    <a:p>
                      <a:pPr marL="0" marR="0">
                        <a:lnSpc>
                          <a:spcPct val="107000"/>
                        </a:lnSpc>
                        <a:spcBef>
                          <a:spcPts val="0"/>
                        </a:spcBef>
                        <a:spcAft>
                          <a:spcPts val="800"/>
                        </a:spcAft>
                      </a:pP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rPr>
                        <a:t>Work with the EHR vendor to </a:t>
                      </a:r>
                      <a:r>
                        <a:rPr lang="en-US" sz="1200" b="1" dirty="0">
                          <a:effectLst/>
                        </a:rPr>
                        <a:t>ensure that the system adheres to these standards.</a:t>
                      </a:r>
                    </a:p>
                    <a:p>
                      <a:pPr marL="342900" marR="0" lvl="0" indent="-342900">
                        <a:lnSpc>
                          <a:spcPct val="107000"/>
                        </a:lnSpc>
                        <a:spcBef>
                          <a:spcPts val="0"/>
                        </a:spcBef>
                        <a:spcAft>
                          <a:spcPts val="800"/>
                        </a:spcAft>
                        <a:buFont typeface="Wingdings" panose="05000000000000000000" pitchFamily="2" charset="2"/>
                        <a:buChar char=""/>
                      </a:pPr>
                      <a:r>
                        <a:rPr lang="en-US" sz="1200" b="1" dirty="0">
                          <a:effectLst/>
                        </a:rPr>
                        <a:t>Train staff to use </a:t>
                      </a:r>
                      <a:r>
                        <a:rPr lang="en-US" sz="1200" dirty="0">
                          <a:effectLst/>
                        </a:rPr>
                        <a:t>the standardized data formats, terminologies, and codes in the new EHR system.</a:t>
                      </a:r>
                    </a:p>
                  </a:txBody>
                  <a:tcPr marL="50414" marR="50414" marT="0" marB="0"/>
                </a:tc>
                <a:extLst>
                  <a:ext uri="{0D108BD9-81ED-4DB2-BD59-A6C34878D82A}">
                    <a16:rowId xmlns:a16="http://schemas.microsoft.com/office/drawing/2014/main" val="2530648276"/>
                  </a:ext>
                </a:extLst>
              </a:tr>
              <a:tr h="846530">
                <a:tc>
                  <a:txBody>
                    <a:bodyPr/>
                    <a:lstStyle/>
                    <a:p>
                      <a:pPr marL="0" marR="0">
                        <a:lnSpc>
                          <a:spcPct val="107000"/>
                        </a:lnSpc>
                        <a:spcBef>
                          <a:spcPts val="0"/>
                        </a:spcBef>
                        <a:spcAft>
                          <a:spcPts val="800"/>
                        </a:spcAft>
                      </a:pPr>
                      <a:r>
                        <a:rPr lang="en-US" sz="1200" u="sng" dirty="0">
                          <a:solidFill>
                            <a:schemeClr val="bg1"/>
                          </a:solidFill>
                          <a:effectLst/>
                        </a:rPr>
                        <a:t>DATA SHARING: </a:t>
                      </a:r>
                    </a:p>
                    <a:p>
                      <a:pPr marL="0" marR="0">
                        <a:lnSpc>
                          <a:spcPct val="107000"/>
                        </a:lnSpc>
                        <a:spcBef>
                          <a:spcPts val="0"/>
                        </a:spcBef>
                        <a:spcAft>
                          <a:spcPts val="800"/>
                        </a:spcAft>
                      </a:pPr>
                      <a:r>
                        <a:rPr lang="en-US" sz="1200" dirty="0">
                          <a:solidFill>
                            <a:schemeClr val="bg1"/>
                          </a:solidFill>
                          <a:effectLst/>
                        </a:rPr>
                        <a:t>Enable secure and efficient sharing of patient data with other healthcare organizations.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b="1" dirty="0">
                          <a:effectLst/>
                        </a:rPr>
                        <a:t>Implement Health Information Exchange (HIE) systems </a:t>
                      </a:r>
                      <a:r>
                        <a:rPr lang="en-US" sz="1200" dirty="0">
                          <a:effectLst/>
                        </a:rPr>
                        <a:t>or </a:t>
                      </a:r>
                      <a:r>
                        <a:rPr lang="en-US" sz="1200" b="1" dirty="0">
                          <a:effectLst/>
                        </a:rPr>
                        <a:t>participate in regional HIE networks</a:t>
                      </a:r>
                      <a:r>
                        <a:rPr lang="en-US" sz="1200" dirty="0">
                          <a:effectLst/>
                        </a:rPr>
                        <a:t>.</a:t>
                      </a:r>
                    </a:p>
                    <a:p>
                      <a:pPr marL="342900" marR="0" lvl="0" indent="-342900">
                        <a:lnSpc>
                          <a:spcPct val="107000"/>
                        </a:lnSpc>
                        <a:spcBef>
                          <a:spcPts val="0"/>
                        </a:spcBef>
                        <a:spcAft>
                          <a:spcPts val="800"/>
                        </a:spcAft>
                        <a:buFont typeface="Wingdings" panose="05000000000000000000" pitchFamily="2" charset="2"/>
                        <a:buChar char=""/>
                      </a:pPr>
                      <a:r>
                        <a:rPr lang="en-US" sz="1200" b="1" dirty="0">
                          <a:effectLst/>
                        </a:rPr>
                        <a:t>Develop data-sharing agreements </a:t>
                      </a:r>
                      <a:r>
                        <a:rPr lang="en-US" sz="1200" dirty="0">
                          <a:effectLst/>
                        </a:rPr>
                        <a:t>with other healthcare providers.</a:t>
                      </a: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tc>
                <a:extLst>
                  <a:ext uri="{0D108BD9-81ED-4DB2-BD59-A6C34878D82A}">
                    <a16:rowId xmlns:a16="http://schemas.microsoft.com/office/drawing/2014/main" val="189954306"/>
                  </a:ext>
                </a:extLst>
              </a:tr>
              <a:tr h="1134218">
                <a:tc>
                  <a:txBody>
                    <a:bodyPr/>
                    <a:lstStyle/>
                    <a:p>
                      <a:pPr marL="0" marR="0">
                        <a:lnSpc>
                          <a:spcPct val="107000"/>
                        </a:lnSpc>
                        <a:spcBef>
                          <a:spcPts val="0"/>
                        </a:spcBef>
                        <a:spcAft>
                          <a:spcPts val="800"/>
                        </a:spcAft>
                      </a:pPr>
                      <a:r>
                        <a:rPr lang="en-US" sz="1200" u="sng" dirty="0">
                          <a:solidFill>
                            <a:schemeClr val="bg1"/>
                          </a:solidFill>
                          <a:effectLst/>
                        </a:rPr>
                        <a:t>PATIENT ACCESS: </a:t>
                      </a:r>
                    </a:p>
                    <a:p>
                      <a:pPr marL="0" marR="0">
                        <a:lnSpc>
                          <a:spcPct val="107000"/>
                        </a:lnSpc>
                        <a:spcBef>
                          <a:spcPts val="0"/>
                        </a:spcBef>
                        <a:spcAft>
                          <a:spcPts val="800"/>
                        </a:spcAft>
                      </a:pPr>
                      <a:r>
                        <a:rPr lang="en-US" sz="1200" dirty="0">
                          <a:solidFill>
                            <a:schemeClr val="bg1"/>
                          </a:solidFill>
                          <a:effectLst/>
                        </a:rPr>
                        <a:t>Provide patients with access to their health information electronically, securely, and easily through the new EHR system.</a:t>
                      </a:r>
                    </a:p>
                    <a:p>
                      <a:pPr marL="0" marR="0">
                        <a:lnSpc>
                          <a:spcPct val="107000"/>
                        </a:lnSpc>
                        <a:spcBef>
                          <a:spcPts val="0"/>
                        </a:spcBef>
                        <a:spcAft>
                          <a:spcPts val="0"/>
                        </a:spcAft>
                      </a:pPr>
                      <a:r>
                        <a:rPr lang="en-US" sz="1200" dirty="0">
                          <a:solidFill>
                            <a:schemeClr val="bg1"/>
                          </a:solidFill>
                          <a:effectLst/>
                        </a:rPr>
                        <a:t>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b="1" dirty="0">
                          <a:effectLst/>
                        </a:rPr>
                        <a:t>Implement patient portals </a:t>
                      </a:r>
                      <a:r>
                        <a:rPr lang="en-US" sz="1200" dirty="0">
                          <a:effectLst/>
                        </a:rPr>
                        <a:t>that allow patients to view their medical records, lab results, and communicate with their healthcare provider.</a:t>
                      </a:r>
                    </a:p>
                    <a:p>
                      <a:pPr marL="342900" marR="0" lvl="0" indent="-342900">
                        <a:lnSpc>
                          <a:spcPct val="107000"/>
                        </a:lnSpc>
                        <a:spcBef>
                          <a:spcPts val="0"/>
                        </a:spcBef>
                        <a:spcAft>
                          <a:spcPts val="800"/>
                        </a:spcAft>
                        <a:buFont typeface="Wingdings" panose="05000000000000000000" pitchFamily="2" charset="2"/>
                        <a:buChar char=""/>
                      </a:pPr>
                      <a:r>
                        <a:rPr lang="en-US" sz="1200" dirty="0">
                          <a:effectLst/>
                        </a:rPr>
                        <a:t>Ensure that </a:t>
                      </a:r>
                      <a:r>
                        <a:rPr lang="en-US" sz="1200" b="1" dirty="0">
                          <a:effectLst/>
                        </a:rPr>
                        <a:t>patient data is protected and only accessible by authorized users.</a:t>
                      </a: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tc>
                <a:extLst>
                  <a:ext uri="{0D108BD9-81ED-4DB2-BD59-A6C34878D82A}">
                    <a16:rowId xmlns:a16="http://schemas.microsoft.com/office/drawing/2014/main" val="1584623914"/>
                  </a:ext>
                </a:extLst>
              </a:tr>
              <a:tr h="1093150">
                <a:tc>
                  <a:txBody>
                    <a:bodyPr/>
                    <a:lstStyle/>
                    <a:p>
                      <a:pPr marL="0" marR="0">
                        <a:lnSpc>
                          <a:spcPct val="107000"/>
                        </a:lnSpc>
                        <a:spcBef>
                          <a:spcPts val="0"/>
                        </a:spcBef>
                        <a:spcAft>
                          <a:spcPts val="800"/>
                        </a:spcAft>
                      </a:pPr>
                      <a:r>
                        <a:rPr lang="en-US" sz="1200" u="sng" dirty="0">
                          <a:solidFill>
                            <a:schemeClr val="bg1"/>
                          </a:solidFill>
                          <a:effectLst/>
                        </a:rPr>
                        <a:t>INTEGRATION WITH OTHER SYSTEMS: </a:t>
                      </a:r>
                    </a:p>
                    <a:p>
                      <a:pPr marL="0" marR="0">
                        <a:lnSpc>
                          <a:spcPct val="107000"/>
                        </a:lnSpc>
                        <a:spcBef>
                          <a:spcPts val="0"/>
                        </a:spcBef>
                        <a:spcAft>
                          <a:spcPts val="800"/>
                        </a:spcAft>
                      </a:pPr>
                      <a:r>
                        <a:rPr lang="en-US" sz="1200" dirty="0">
                          <a:solidFill>
                            <a:schemeClr val="bg1"/>
                          </a:solidFill>
                          <a:effectLst/>
                        </a:rPr>
                        <a:t>Ensure that the new EHR system can integrate with other healthcare systems used by VWC</a:t>
                      </a:r>
                    </a:p>
                    <a:p>
                      <a:pPr marL="0" marR="0">
                        <a:lnSpc>
                          <a:spcPct val="107000"/>
                        </a:lnSpc>
                        <a:spcBef>
                          <a:spcPts val="0"/>
                        </a:spcBef>
                        <a:spcAft>
                          <a:spcPts val="800"/>
                        </a:spcAft>
                      </a:pP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rPr>
                        <a:t>Work with the EHR vendor to develop integration capabilities with</a:t>
                      </a:r>
                      <a:r>
                        <a:rPr lang="en-US" sz="1200" b="1" dirty="0">
                          <a:effectLst/>
                        </a:rPr>
                        <a:t> billing systems, practice management systems, and other clinical systems.</a:t>
                      </a:r>
                    </a:p>
                    <a:p>
                      <a:pPr marL="342900" marR="0" lvl="0" indent="-342900">
                        <a:lnSpc>
                          <a:spcPct val="107000"/>
                        </a:lnSpc>
                        <a:spcBef>
                          <a:spcPts val="0"/>
                        </a:spcBef>
                        <a:spcAft>
                          <a:spcPts val="800"/>
                        </a:spcAft>
                        <a:buFont typeface="Wingdings" panose="05000000000000000000" pitchFamily="2" charset="2"/>
                        <a:buChar char=""/>
                      </a:pPr>
                      <a:r>
                        <a:rPr lang="en-US" sz="1200" b="1" dirty="0">
                          <a:effectLst/>
                        </a:rPr>
                        <a:t>Test the integration to ensure that data is transferred accurately and efficiently.</a:t>
                      </a: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tc>
                <a:extLst>
                  <a:ext uri="{0D108BD9-81ED-4DB2-BD59-A6C34878D82A}">
                    <a16:rowId xmlns:a16="http://schemas.microsoft.com/office/drawing/2014/main" val="1446414987"/>
                  </a:ext>
                </a:extLst>
              </a:tr>
              <a:tr h="1225442">
                <a:tc>
                  <a:txBody>
                    <a:bodyPr/>
                    <a:lstStyle/>
                    <a:p>
                      <a:pPr marL="0" marR="0">
                        <a:lnSpc>
                          <a:spcPct val="107000"/>
                        </a:lnSpc>
                        <a:spcBef>
                          <a:spcPts val="0"/>
                        </a:spcBef>
                        <a:spcAft>
                          <a:spcPts val="800"/>
                        </a:spcAft>
                      </a:pPr>
                      <a:r>
                        <a:rPr lang="en-US" sz="1200" u="sng" dirty="0">
                          <a:solidFill>
                            <a:schemeClr val="bg1"/>
                          </a:solidFill>
                          <a:effectLst/>
                        </a:rPr>
                        <a:t>SECURITY AND PRIVACY: </a:t>
                      </a:r>
                    </a:p>
                    <a:p>
                      <a:pPr marL="0" marR="0">
                        <a:lnSpc>
                          <a:spcPct val="107000"/>
                        </a:lnSpc>
                        <a:spcBef>
                          <a:spcPts val="0"/>
                        </a:spcBef>
                        <a:spcAft>
                          <a:spcPts val="800"/>
                        </a:spcAft>
                      </a:pPr>
                      <a:r>
                        <a:rPr lang="en-US" sz="1200" dirty="0">
                          <a:solidFill>
                            <a:schemeClr val="bg1"/>
                          </a:solidFill>
                          <a:effectLst/>
                        </a:rPr>
                        <a:t>Ensure that the new EHR system complies with federal and state regulations for the security and privacy of patient data.</a:t>
                      </a:r>
                    </a:p>
                    <a:p>
                      <a:pPr marL="0" marR="0">
                        <a:lnSpc>
                          <a:spcPct val="107000"/>
                        </a:lnSpc>
                        <a:spcBef>
                          <a:spcPts val="0"/>
                        </a:spcBef>
                        <a:spcAft>
                          <a:spcPts val="0"/>
                        </a:spcAft>
                      </a:pPr>
                      <a:r>
                        <a:rPr lang="en-US" sz="1200" dirty="0">
                          <a:solidFill>
                            <a:schemeClr val="bg1"/>
                          </a:solidFill>
                          <a:effectLst/>
                        </a:rPr>
                        <a:t>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solidFill>
                      <a:schemeClr val="accent1">
                        <a:lumMod val="40000"/>
                        <a:lumOff val="6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200" dirty="0">
                          <a:effectLst/>
                        </a:rPr>
                        <a:t>Implement </a:t>
                      </a:r>
                      <a:r>
                        <a:rPr lang="en-US" sz="1200" b="1" dirty="0">
                          <a:effectLst/>
                        </a:rPr>
                        <a:t>appropriate security controls, such as access controls, audit trails, and encryption.</a:t>
                      </a:r>
                    </a:p>
                    <a:p>
                      <a:pPr marL="342900" marR="0" lvl="0" indent="-342900">
                        <a:lnSpc>
                          <a:spcPct val="107000"/>
                        </a:lnSpc>
                        <a:spcBef>
                          <a:spcPts val="0"/>
                        </a:spcBef>
                        <a:spcAft>
                          <a:spcPts val="0"/>
                        </a:spcAft>
                        <a:buFont typeface="Wingdings" panose="05000000000000000000" pitchFamily="2" charset="2"/>
                        <a:buChar char=""/>
                      </a:pPr>
                      <a:r>
                        <a:rPr lang="en-US" sz="1200" b="1" dirty="0">
                          <a:effectLst/>
                        </a:rPr>
                        <a:t>Train staff </a:t>
                      </a:r>
                      <a:r>
                        <a:rPr lang="en-US" sz="1200" b="0" dirty="0">
                          <a:effectLst/>
                        </a:rPr>
                        <a:t>on data </a:t>
                      </a:r>
                      <a:r>
                        <a:rPr lang="en-US" sz="1200" dirty="0">
                          <a:effectLst/>
                        </a:rPr>
                        <a:t>security and privacy best practices.</a:t>
                      </a:r>
                    </a:p>
                    <a:p>
                      <a:pPr marL="342900" marR="0" lvl="0" indent="-342900">
                        <a:lnSpc>
                          <a:spcPct val="107000"/>
                        </a:lnSpc>
                        <a:spcBef>
                          <a:spcPts val="0"/>
                        </a:spcBef>
                        <a:spcAft>
                          <a:spcPts val="800"/>
                        </a:spcAft>
                        <a:buFont typeface="Wingdings" panose="05000000000000000000" pitchFamily="2" charset="2"/>
                        <a:buChar char=""/>
                      </a:pPr>
                      <a:r>
                        <a:rPr lang="en-US" sz="1200" b="1" dirty="0">
                          <a:effectLst/>
                        </a:rPr>
                        <a:t>Regularly monitor the system </a:t>
                      </a:r>
                      <a:r>
                        <a:rPr lang="en-US" sz="1200" dirty="0">
                          <a:effectLst/>
                        </a:rPr>
                        <a:t>for any </a:t>
                      </a:r>
                      <a:r>
                        <a:rPr lang="en-US" sz="1200" b="1" dirty="0">
                          <a:effectLst/>
                        </a:rPr>
                        <a:t>security breaches </a:t>
                      </a:r>
                      <a:r>
                        <a:rPr lang="en-US" sz="1200" dirty="0">
                          <a:effectLst/>
                        </a:rPr>
                        <a:t>and take appropriate actions to mitigate them.</a:t>
                      </a: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414" marR="50414" marT="0" marB="0"/>
                </a:tc>
                <a:extLst>
                  <a:ext uri="{0D108BD9-81ED-4DB2-BD59-A6C34878D82A}">
                    <a16:rowId xmlns:a16="http://schemas.microsoft.com/office/drawing/2014/main" val="1603261894"/>
                  </a:ext>
                </a:extLst>
              </a:tr>
            </a:tbl>
          </a:graphicData>
        </a:graphic>
      </p:graphicFrame>
    </p:spTree>
    <p:extLst>
      <p:ext uri="{BB962C8B-B14F-4D97-AF65-F5344CB8AC3E}">
        <p14:creationId xmlns:p14="http://schemas.microsoft.com/office/powerpoint/2010/main" val="289512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A271-1173-706B-C693-7C4729671DB3}"/>
              </a:ext>
            </a:extLst>
          </p:cNvPr>
          <p:cNvSpPr>
            <a:spLocks noGrp="1"/>
          </p:cNvSpPr>
          <p:nvPr>
            <p:ph type="title"/>
          </p:nvPr>
        </p:nvSpPr>
        <p:spPr>
          <a:xfrm>
            <a:off x="195943" y="0"/>
            <a:ext cx="9854891" cy="940526"/>
          </a:xfrm>
        </p:spPr>
        <p:txBody>
          <a:bodyPr/>
          <a:lstStyle/>
          <a:p>
            <a:r>
              <a:rPr lang="en-US" dirty="0"/>
              <a:t>                        </a:t>
            </a:r>
            <a:r>
              <a:rPr lang="en-US" b="1" dirty="0"/>
              <a:t>PROJECT PLAN</a:t>
            </a:r>
          </a:p>
        </p:txBody>
      </p:sp>
      <p:sp>
        <p:nvSpPr>
          <p:cNvPr id="4" name="Rectangle 1">
            <a:extLst>
              <a:ext uri="{FF2B5EF4-FFF2-40B4-BE49-F238E27FC236}">
                <a16:creationId xmlns:a16="http://schemas.microsoft.com/office/drawing/2014/main" id="{ECFF7FF1-4A09-E2C3-4E61-95A720740CE4}"/>
              </a:ext>
            </a:extLst>
          </p:cNvPr>
          <p:cNvSpPr>
            <a:spLocks noGrp="1" noChangeArrowheads="1"/>
          </p:cNvSpPr>
          <p:nvPr>
            <p:ph idx="1"/>
          </p:nvPr>
        </p:nvSpPr>
        <p:spPr bwMode="auto">
          <a:xfrm>
            <a:off x="103475" y="649959"/>
            <a:ext cx="11892581" cy="606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8375" rIns="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a:buFont typeface="Wingdings" panose="05000000000000000000" pitchFamily="2" charset="2"/>
              <a:buChar char="q"/>
            </a:pPr>
            <a:r>
              <a:rPr lang="en-US" sz="1600" b="1" i="0" dirty="0">
                <a:solidFill>
                  <a:srgbClr val="FFFF00"/>
                </a:solidFill>
                <a:effectLst/>
                <a:latin typeface="+mn-lt"/>
                <a:cs typeface="Times New Roman" panose="02020603050405020304" pitchFamily="18" charset="0"/>
              </a:rPr>
              <a:t>ESTABLISH PROJECT GOALS AND OBJECTIVES: </a:t>
            </a:r>
            <a:r>
              <a:rPr lang="en-US" sz="1600" b="0" i="0" dirty="0">
                <a:effectLst/>
                <a:latin typeface="+mn-lt"/>
                <a:cs typeface="Times New Roman" panose="02020603050405020304" pitchFamily="18" charset="0"/>
              </a:rPr>
              <a:t>Identify the specific goals and objectives for implementing the new EHR system, such as improving patient care, streamlining workflows, or enhancing data security.</a:t>
            </a:r>
          </a:p>
          <a:p>
            <a:pPr algn="l">
              <a:buFont typeface="Wingdings" panose="05000000000000000000" pitchFamily="2" charset="2"/>
              <a:buChar char="q"/>
            </a:pPr>
            <a:r>
              <a:rPr lang="en-US" sz="1600" b="1" i="0" dirty="0">
                <a:solidFill>
                  <a:srgbClr val="FFFF00"/>
                </a:solidFill>
                <a:effectLst/>
                <a:latin typeface="+mn-lt"/>
                <a:cs typeface="Times New Roman" panose="02020603050405020304" pitchFamily="18" charset="0"/>
              </a:rPr>
              <a:t>DEVELOP A PROJECT TIMELINE</a:t>
            </a:r>
            <a:r>
              <a:rPr lang="en-US" sz="1600" b="1" i="0" dirty="0">
                <a:effectLst/>
                <a:latin typeface="+mn-lt"/>
                <a:cs typeface="Times New Roman" panose="02020603050405020304" pitchFamily="18" charset="0"/>
              </a:rPr>
              <a:t>: </a:t>
            </a:r>
            <a:r>
              <a:rPr lang="en-US" sz="1600" b="0" i="0" dirty="0">
                <a:effectLst/>
                <a:latin typeface="+mn-lt"/>
                <a:cs typeface="Times New Roman" panose="02020603050405020304" pitchFamily="18" charset="0"/>
              </a:rPr>
              <a:t>Create a timeline that includes all the major project milestones, such as vendor selection, software customization, system testing, user training, and go-live.</a:t>
            </a:r>
          </a:p>
          <a:p>
            <a:pPr algn="l">
              <a:buFont typeface="Wingdings" panose="05000000000000000000" pitchFamily="2" charset="2"/>
              <a:buChar char="q"/>
            </a:pPr>
            <a:r>
              <a:rPr lang="en-US" sz="1600" b="1" i="0" dirty="0">
                <a:solidFill>
                  <a:srgbClr val="FFFF00"/>
                </a:solidFill>
                <a:effectLst/>
                <a:latin typeface="+mn-lt"/>
                <a:cs typeface="Times New Roman" panose="02020603050405020304" pitchFamily="18" charset="0"/>
              </a:rPr>
              <a:t>DETERMINE THE PROJECT BUDGET:</a:t>
            </a:r>
            <a:r>
              <a:rPr lang="en-US" sz="1600" b="1" i="0" dirty="0">
                <a:effectLst/>
                <a:latin typeface="+mn-lt"/>
                <a:cs typeface="Times New Roman" panose="02020603050405020304" pitchFamily="18" charset="0"/>
              </a:rPr>
              <a:t> </a:t>
            </a:r>
            <a:r>
              <a:rPr lang="en-US" sz="1600" b="0" i="0" dirty="0">
                <a:effectLst/>
                <a:latin typeface="+mn-lt"/>
                <a:cs typeface="Times New Roman" panose="02020603050405020304" pitchFamily="18" charset="0"/>
              </a:rPr>
              <a:t>Estimate the project costs, including software licensing, hardware infrastructure, consulting fees, and training expenses.</a:t>
            </a:r>
          </a:p>
          <a:p>
            <a:pPr algn="l">
              <a:buFont typeface="Wingdings" panose="05000000000000000000" pitchFamily="2" charset="2"/>
              <a:buChar char="q"/>
            </a:pPr>
            <a:r>
              <a:rPr lang="en-US" sz="1600" b="1" i="0" dirty="0">
                <a:solidFill>
                  <a:srgbClr val="FFFF00"/>
                </a:solidFill>
                <a:effectLst/>
                <a:latin typeface="+mn-lt"/>
                <a:cs typeface="Times New Roman" panose="02020603050405020304" pitchFamily="18" charset="0"/>
              </a:rPr>
              <a:t>DEFINE PROJECT SCOPE: </a:t>
            </a:r>
            <a:r>
              <a:rPr lang="en-US" sz="1600" b="0" i="0" dirty="0">
                <a:effectLst/>
                <a:latin typeface="+mn-lt"/>
                <a:cs typeface="Times New Roman" panose="02020603050405020304" pitchFamily="18" charset="0"/>
              </a:rPr>
              <a:t>Define the scope of the project, including which departments, clinics, or locations will be impacted, and the specific functionalities and features that the new EHR system must have.</a:t>
            </a:r>
          </a:p>
          <a:p>
            <a:pPr algn="l">
              <a:buFont typeface="Wingdings" panose="05000000000000000000" pitchFamily="2" charset="2"/>
              <a:buChar char="q"/>
            </a:pPr>
            <a:r>
              <a:rPr lang="en-US" sz="1600" b="1" i="0" dirty="0">
                <a:solidFill>
                  <a:srgbClr val="FFFF00"/>
                </a:solidFill>
                <a:effectLst/>
                <a:latin typeface="+mn-lt"/>
                <a:cs typeface="Times New Roman" panose="02020603050405020304" pitchFamily="18" charset="0"/>
              </a:rPr>
              <a:t>SELECT AN EHR VENDOR: </a:t>
            </a:r>
            <a:r>
              <a:rPr lang="en-US" sz="1600" b="0" i="0" dirty="0">
                <a:effectLst/>
                <a:latin typeface="+mn-lt"/>
                <a:cs typeface="Times New Roman" panose="02020603050405020304" pitchFamily="18" charset="0"/>
              </a:rPr>
              <a:t>Research and evaluate different EHR vendors based on their features, capabilities, pricing, and customer support. Choose a vendor that aligns with your organization's needs and budget.</a:t>
            </a:r>
          </a:p>
          <a:p>
            <a:pPr lvl="0" algn="just" defTabSz="914400">
              <a:buClrTx/>
              <a:buSzTx/>
              <a:buFont typeface="Wingdings" panose="05000000000000000000" pitchFamily="2" charset="2"/>
              <a:buChar char="q"/>
            </a:pPr>
            <a:r>
              <a:rPr lang="en-US" altLang="en-US" sz="1600" b="1" dirty="0">
                <a:solidFill>
                  <a:srgbClr val="FFFF00"/>
                </a:solidFill>
                <a:latin typeface="+mn-lt"/>
                <a:cs typeface="Times New Roman" panose="02020603050405020304" pitchFamily="18" charset="0"/>
              </a:rPr>
              <a:t>PLAN FOR DATA MIGRATION: </a:t>
            </a:r>
            <a:r>
              <a:rPr lang="en-US" altLang="en-US" sz="1600" dirty="0">
                <a:latin typeface="+mn-lt"/>
                <a:cs typeface="Times New Roman" panose="02020603050405020304" pitchFamily="18" charset="0"/>
              </a:rPr>
              <a:t>Develop a plan for migrating existing patient data from the old EHR system to the new one. This includes ensuring data accuracy, mapping data fields, and testing data migration.</a:t>
            </a:r>
          </a:p>
          <a:p>
            <a:pPr lvl="0" algn="just" defTabSz="914400">
              <a:buClrTx/>
              <a:buSzTx/>
              <a:buFont typeface="Wingdings" panose="05000000000000000000" pitchFamily="2" charset="2"/>
              <a:buChar char="q"/>
            </a:pPr>
            <a:r>
              <a:rPr lang="en-US" altLang="en-US" sz="1600" b="1" dirty="0">
                <a:solidFill>
                  <a:srgbClr val="FFFF00"/>
                </a:solidFill>
                <a:latin typeface="+mn-lt"/>
                <a:cs typeface="Times New Roman" panose="02020603050405020304" pitchFamily="18" charset="0"/>
              </a:rPr>
              <a:t>CUSTOMIZE THE EHR SYSTEM: </a:t>
            </a:r>
            <a:r>
              <a:rPr lang="en-US" altLang="en-US" sz="1600" dirty="0">
                <a:latin typeface="+mn-lt"/>
                <a:cs typeface="Times New Roman" panose="02020603050405020304" pitchFamily="18" charset="0"/>
              </a:rPr>
              <a:t>Work with the vendor to customize the EHR system to your organization's specific needs and workflows. This includes configuring templates, forms, and reports.</a:t>
            </a:r>
          </a:p>
          <a:p>
            <a:pPr lvl="0" algn="just" defTabSz="914400">
              <a:buClrTx/>
              <a:buSzTx/>
              <a:buFont typeface="Wingdings" panose="05000000000000000000" pitchFamily="2" charset="2"/>
              <a:buChar char="q"/>
            </a:pPr>
            <a:r>
              <a:rPr lang="en-US" altLang="en-US" sz="1600" b="1" dirty="0">
                <a:solidFill>
                  <a:srgbClr val="FFFF00"/>
                </a:solidFill>
                <a:latin typeface="+mn-lt"/>
                <a:cs typeface="Times New Roman" panose="02020603050405020304" pitchFamily="18" charset="0"/>
              </a:rPr>
              <a:t>TEST THE SYSTEM: </a:t>
            </a:r>
            <a:r>
              <a:rPr lang="en-US" altLang="en-US" sz="1600" dirty="0">
                <a:latin typeface="+mn-lt"/>
                <a:cs typeface="Times New Roman" panose="02020603050405020304" pitchFamily="18" charset="0"/>
              </a:rPr>
              <a:t>Test the EHR system thoroughly to ensure that it meets your organization's requirements, and that all data is accurately captured and stored.</a:t>
            </a:r>
          </a:p>
          <a:p>
            <a:pPr lvl="0" algn="just" defTabSz="914400">
              <a:buClrTx/>
              <a:buSzTx/>
              <a:buFont typeface="Wingdings" panose="05000000000000000000" pitchFamily="2" charset="2"/>
              <a:buChar char="q"/>
            </a:pPr>
            <a:r>
              <a:rPr lang="en-US" altLang="en-US" sz="1600" b="1" dirty="0">
                <a:solidFill>
                  <a:srgbClr val="FFFF00"/>
                </a:solidFill>
                <a:latin typeface="+mn-lt"/>
                <a:cs typeface="Times New Roman" panose="02020603050405020304" pitchFamily="18" charset="0"/>
              </a:rPr>
              <a:t>TRAIN USERS: </a:t>
            </a:r>
            <a:r>
              <a:rPr lang="en-US" altLang="en-US" sz="1600" dirty="0">
                <a:latin typeface="+mn-lt"/>
                <a:cs typeface="Times New Roman" panose="02020603050405020304" pitchFamily="18" charset="0"/>
              </a:rPr>
              <a:t>Develop a training program for all EHR system users, including clinicians, nurses, administrative staff, and IT personnel. Provide ongoing training and support to ensure user adoption and success.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600" b="1" i="0" u="none" strike="noStrike" cap="none" normalizeH="0" baseline="0" dirty="0">
                <a:ln>
                  <a:noFill/>
                </a:ln>
                <a:solidFill>
                  <a:srgbClr val="FFFF00"/>
                </a:solidFill>
                <a:effectLst/>
                <a:latin typeface="+mn-lt"/>
                <a:cs typeface="Times New Roman" panose="02020603050405020304" pitchFamily="18" charset="0"/>
              </a:rPr>
              <a:t>GO-LIVE AND OPTIMIZATION:</a:t>
            </a:r>
            <a:r>
              <a:rPr kumimoji="0" lang="en-US" altLang="en-US" sz="1600" b="1" i="0" u="none" strike="noStrike" cap="none" normalizeH="0" baseline="0" dirty="0">
                <a:ln>
                  <a:noFill/>
                </a:ln>
                <a:solidFill>
                  <a:schemeClr val="tx1"/>
                </a:solidFill>
                <a:effectLst/>
                <a:latin typeface="+mn-lt"/>
                <a:cs typeface="Times New Roman" panose="02020603050405020304" pitchFamily="18" charset="0"/>
              </a:rPr>
              <a:t> </a:t>
            </a:r>
            <a:r>
              <a:rPr kumimoji="0" lang="en-US" altLang="en-US" sz="1600" b="0" i="0" u="none" strike="noStrike" cap="none" normalizeH="0" baseline="0" dirty="0">
                <a:ln>
                  <a:noFill/>
                </a:ln>
                <a:solidFill>
                  <a:schemeClr val="tx1"/>
                </a:solidFill>
                <a:effectLst/>
                <a:latin typeface="+mn-lt"/>
                <a:cs typeface="Times New Roman" panose="02020603050405020304" pitchFamily="18" charset="0"/>
              </a:rPr>
              <a:t>Once the new EHR system has been tested and staff has been trained, it can be implemented and put into use. After the system has been live for some time, the organization may need to optimize the system by making adjustments based on feedback and usage patterns.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600" b="1" i="0" u="none" strike="noStrike" cap="none" normalizeH="0" baseline="0" dirty="0">
                <a:ln>
                  <a:noFill/>
                </a:ln>
                <a:solidFill>
                  <a:srgbClr val="FFFF00"/>
                </a:solidFill>
                <a:effectLst/>
                <a:latin typeface="+mn-lt"/>
                <a:cs typeface="Times New Roman" panose="02020603050405020304" pitchFamily="18" charset="0"/>
              </a:rPr>
              <a:t>ONGOING MAINTENANCE AND SUPPORT:</a:t>
            </a:r>
            <a:r>
              <a:rPr kumimoji="0" lang="en-US" altLang="en-US" sz="1600" b="1" i="0" u="none" strike="noStrike" cap="none" normalizeH="0" baseline="0" dirty="0">
                <a:ln>
                  <a:noFill/>
                </a:ln>
                <a:solidFill>
                  <a:schemeClr val="tx1"/>
                </a:solidFill>
                <a:effectLst/>
                <a:latin typeface="+mn-lt"/>
                <a:cs typeface="Times New Roman" panose="02020603050405020304" pitchFamily="18" charset="0"/>
              </a:rPr>
              <a:t> </a:t>
            </a:r>
            <a:r>
              <a:rPr kumimoji="0" lang="en-US" altLang="en-US" sz="1600" b="0" i="0" u="none" strike="noStrike" cap="none" normalizeH="0" baseline="0" dirty="0">
                <a:ln>
                  <a:noFill/>
                </a:ln>
                <a:solidFill>
                  <a:schemeClr val="tx1"/>
                </a:solidFill>
                <a:effectLst/>
                <a:latin typeface="+mn-lt"/>
                <a:cs typeface="Times New Roman" panose="02020603050405020304" pitchFamily="18" charset="0"/>
              </a:rPr>
              <a:t>Finally, the organization will need to establish processes for maintaining and supporting the new EHR system, including regular updates and maintenance, technical support, and user support.</a:t>
            </a:r>
          </a:p>
        </p:txBody>
      </p:sp>
    </p:spTree>
    <p:extLst>
      <p:ext uri="{BB962C8B-B14F-4D97-AF65-F5344CB8AC3E}">
        <p14:creationId xmlns:p14="http://schemas.microsoft.com/office/powerpoint/2010/main" val="1132310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1324</TotalTime>
  <Words>3262</Words>
  <Application>Microsoft Office PowerPoint</Application>
  <PresentationFormat>Widescreen</PresentationFormat>
  <Paragraphs>261</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Amasis MT Pro Black</vt:lpstr>
      <vt:lpstr>Arial</vt:lpstr>
      <vt:lpstr>Calibri</vt:lpstr>
      <vt:lpstr>Century Gothic</vt:lpstr>
      <vt:lpstr>Söhne</vt:lpstr>
      <vt:lpstr>Symbol</vt:lpstr>
      <vt:lpstr>Wingdings</vt:lpstr>
      <vt:lpstr>Wingdings 3</vt:lpstr>
      <vt:lpstr>Ion</vt:lpstr>
      <vt:lpstr>Project Review Presentation</vt:lpstr>
      <vt:lpstr>                  PROJECT GOALS</vt:lpstr>
      <vt:lpstr>                   TEAM MEMBERS</vt:lpstr>
      <vt:lpstr>         CLINICAL WORKFLOW DEVELOPMENT </vt:lpstr>
      <vt:lpstr>PowerPoint Presentation</vt:lpstr>
      <vt:lpstr>PowerPoint Presentation</vt:lpstr>
      <vt:lpstr>           TECHNICAL INFRASTRUCTURE </vt:lpstr>
      <vt:lpstr>            INTEROPERABILITY REQUIREMENTS</vt:lpstr>
      <vt:lpstr>                        PROJECT PLAN</vt:lpstr>
      <vt:lpstr>                      GANTT CHART</vt:lpstr>
      <vt:lpstr>       PROJECT BUDGET (MID-SIZED HOSPITAL)</vt:lpstr>
      <vt:lpstr>                     PROJECT RISKS</vt:lpstr>
      <vt:lpstr>CRITICAL SUCCESS &amp; FAILURE CRITERIA</vt:lpstr>
      <vt:lpstr>                 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Chetan Madivalar</dc:creator>
  <cp:lastModifiedBy>Chetan Madivalar</cp:lastModifiedBy>
  <cp:revision>2</cp:revision>
  <dcterms:created xsi:type="dcterms:W3CDTF">2023-02-12T09:16:51Z</dcterms:created>
  <dcterms:modified xsi:type="dcterms:W3CDTF">2023-04-23T03:22:24Z</dcterms:modified>
</cp:coreProperties>
</file>