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69" r:id="rId2"/>
    <p:sldId id="257" r:id="rId3"/>
    <p:sldId id="262" r:id="rId4"/>
    <p:sldId id="268" r:id="rId5"/>
    <p:sldId id="259" r:id="rId6"/>
    <p:sldId id="263" r:id="rId7"/>
    <p:sldId id="264"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C6A9C6-37E7-4020-BE55-72747B316F7D}">
          <p14:sldIdLst>
            <p14:sldId id="269"/>
            <p14:sldId id="257"/>
            <p14:sldId id="262"/>
            <p14:sldId id="268"/>
            <p14:sldId id="259"/>
            <p14:sldId id="263"/>
          </p14:sldIdLst>
        </p14:section>
        <p14:section name="Untitled Section" id="{D1B28BB9-7522-4DF8-BA99-0C5F6EDFFE7C}">
          <p14:sldIdLst>
            <p14:sldId id="264"/>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B74BD-B56F-473D-8EF7-9F9F0CD05D49}" v="19" dt="2023-03-01T05:43:10.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4C6359-9BB8-4148-8114-537E698DA205}" type="datetime1">
              <a:rPr lang="en-US" smtClean="0"/>
              <a:t>4/22/2023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88916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9D389-4C4C-4FD7-9E6B-9F44477F0EB8}" type="datetime1">
              <a:rPr lang="en-US" smtClean="0"/>
              <a:t>4/22/2023</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8986125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69D389-4C4C-4FD7-9E6B-9F44477F0EB8}" type="datetime1">
              <a:rPr lang="en-US" smtClean="0"/>
              <a:t>4/22/2023</a:t>
            </a:fld>
            <a:endParaRPr lang="en-US" dirty="0"/>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9817390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69D389-4C4C-4FD7-9E6B-9F44477F0EB8}" type="datetime1">
              <a:rPr lang="en-US" smtClean="0"/>
              <a:t>4/22/2023</a:t>
            </a:fld>
            <a:endParaRPr lang="en-US" dirty="0"/>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0984433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9D389-4C4C-4FD7-9E6B-9F44477F0EB8}" type="datetime1">
              <a:rPr lang="en-US" smtClean="0"/>
              <a:t>4/22/2023</a:t>
            </a:fld>
            <a:endParaRPr lang="en-US" dirty="0"/>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8308291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69D389-4C4C-4FD7-9E6B-9F44477F0EB8}" type="datetime1">
              <a:rPr lang="en-US" smtClean="0"/>
              <a:t>4/22/2023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4305764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69D389-4C4C-4FD7-9E6B-9F44477F0EB8}" type="datetime1">
              <a:rPr lang="en-US" smtClean="0"/>
              <a:t>4/22/2023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3058097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4649BD0-10DB-43E7-8F22-40B3D51B8FC3}" type="datetime1">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70512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A16C79C-F566-427A-93F6-434A4E613134}" type="datetime1">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04688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6191F-481E-48E9-BB9A-369A67A7362D}" type="datetime1">
              <a:rPr lang="en-US" smtClean="0"/>
              <a:t>4/22/2023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35460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677DE-DD04-48CC-9C18-7BE9FF2DEB6B}" type="datetime1">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81807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3255ED-7101-4D18-A8AE-3B5E4CB87EA5}" type="datetime1">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97033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52F23D-51F6-4C94-8CD5-B9ABBF67EE23}" type="datetime1">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98422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A702F-6367-4FD1-89A8-3744BE6BA9A2}" type="datetime1">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09849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E99BD-4B4F-4460-B452-0E8146ACCF8F}" type="datetime1">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7652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FD34C-1867-42A9-AC54-D15ADD8A65E7}" type="datetime1">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19351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6133E9-A654-4C17-8C3C-DDCAC83D6EBF}" type="datetime1">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37415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69D389-4C4C-4FD7-9E6B-9F44477F0EB8}" type="datetime1">
              <a:rPr lang="en-US" smtClean="0"/>
              <a:t>4/22/2023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97460155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healthadministrationdegree.usc.edu/blog/7-ways-to-improve-patient-outcomes/" TargetMode="External"/><Relationship Id="rId3" Type="http://schemas.openxmlformats.org/officeDocument/2006/relationships/hyperlink" Target="https://www.heartscore.nl/" TargetMode="External"/><Relationship Id="rId7" Type="http://schemas.openxmlformats.org/officeDocument/2006/relationships/hyperlink" Target="https://zipline.io/post/employee-productivity-in-healthcare" TargetMode="External"/><Relationship Id="rId2" Type="http://schemas.openxmlformats.org/officeDocument/2006/relationships/hyperlink" Target="https://cardiologyres.org/index.php/Cardiologyres/article/view/1432/1358" TargetMode="External"/><Relationship Id="rId1" Type="http://schemas.openxmlformats.org/officeDocument/2006/relationships/slideLayout" Target="../slideLayouts/slideLayout7.xml"/><Relationship Id="rId6" Type="http://schemas.openxmlformats.org/officeDocument/2006/relationships/hyperlink" Target="https://ac-health.com/5-benefits-of-patient-engagement/" TargetMode="External"/><Relationship Id="rId5" Type="http://schemas.openxmlformats.org/officeDocument/2006/relationships/hyperlink" Target="https://www.medicalnewstoday.com/articles/heart-score#concerns" TargetMode="External"/><Relationship Id="rId4" Type="http://schemas.openxmlformats.org/officeDocument/2006/relationships/hyperlink" Target="https://www.ebmedicine.net/media_library/files/Cardiovascular-NSTEMI-C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A6483B-B479-D774-19F0-999A09FA2AB0}"/>
              </a:ext>
            </a:extLst>
          </p:cNvPr>
          <p:cNvSpPr txBox="1"/>
          <p:nvPr/>
        </p:nvSpPr>
        <p:spPr>
          <a:xfrm>
            <a:off x="530351" y="328232"/>
            <a:ext cx="4434601" cy="5061703"/>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US" sz="36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6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6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6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6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r>
              <a:rPr lang="en-US" sz="4000" b="1" i="1" dirty="0">
                <a:solidFill>
                  <a:srgbClr val="FF0000"/>
                </a:solidFill>
                <a:latin typeface="Times New Roman" panose="02020603050405020304" pitchFamily="18" charset="0"/>
                <a:ea typeface="+mj-ea"/>
                <a:cs typeface="Times New Roman" panose="02020603050405020304" pitchFamily="18" charset="0"/>
              </a:rPr>
              <a:t>HEART SCORE: </a:t>
            </a:r>
          </a:p>
          <a:p>
            <a:pPr>
              <a:lnSpc>
                <a:spcPct val="90000"/>
              </a:lnSpc>
              <a:spcBef>
                <a:spcPct val="0"/>
              </a:spcBef>
              <a:spcAft>
                <a:spcPts val="600"/>
              </a:spcAft>
            </a:pPr>
            <a:r>
              <a:rPr lang="en-US" sz="4000" b="1" i="1" dirty="0">
                <a:latin typeface="Times New Roman" panose="02020603050405020304" pitchFamily="18" charset="0"/>
                <a:ea typeface="+mj-ea"/>
                <a:cs typeface="Times New Roman" panose="02020603050405020304" pitchFamily="18" charset="0"/>
              </a:rPr>
              <a:t>a powerful risk stratification tool for the prediction of major adverse cardiac events (MACE)</a:t>
            </a:r>
            <a:br>
              <a:rPr lang="en-US" sz="4000" b="1" i="1" dirty="0">
                <a:latin typeface="Times New Roman" panose="02020603050405020304" pitchFamily="18" charset="0"/>
                <a:ea typeface="+mj-ea"/>
                <a:cs typeface="Times New Roman" panose="02020603050405020304" pitchFamily="18" charset="0"/>
              </a:rPr>
            </a:br>
            <a:endParaRPr lang="en-US" sz="4000" i="1" dirty="0">
              <a:latin typeface="Times New Roman" panose="02020603050405020304" pitchFamily="18" charset="0"/>
              <a:ea typeface="+mj-ea"/>
              <a:cs typeface="Times New Roman" panose="02020603050405020304" pitchFamily="18" charset="0"/>
            </a:endParaRPr>
          </a:p>
        </p:txBody>
      </p:sp>
      <p:pic>
        <p:nvPicPr>
          <p:cNvPr id="1026" name="Picture 2" descr="Structure and Function of the Heart">
            <a:extLst>
              <a:ext uri="{FF2B5EF4-FFF2-40B4-BE49-F238E27FC236}">
                <a16:creationId xmlns:a16="http://schemas.microsoft.com/office/drawing/2014/main" id="{8CB38DB0-E366-C085-E539-272DF4289E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80" r="11196" b="-1"/>
          <a:stretch/>
        </p:blipFill>
        <p:spPr bwMode="auto">
          <a:xfrm>
            <a:off x="5334000" y="10"/>
            <a:ext cx="6858000" cy="685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7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AE96-4901-FD0D-E50D-434612D7E278}"/>
              </a:ext>
            </a:extLst>
          </p:cNvPr>
          <p:cNvSpPr>
            <a:spLocks noGrp="1"/>
          </p:cNvSpPr>
          <p:nvPr>
            <p:ph type="title" idx="4294967295"/>
          </p:nvPr>
        </p:nvSpPr>
        <p:spPr>
          <a:xfrm>
            <a:off x="0" y="-195263"/>
            <a:ext cx="12322175" cy="1560513"/>
          </a:xfrm>
        </p:spPr>
        <p:txBody>
          <a:bodyPr>
            <a:normAutofit fontScale="90000"/>
          </a:bodyPr>
          <a:lstStyle/>
          <a:p>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INTRODUCTION</a:t>
            </a: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4000" b="1" i="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br>
            <a:endParaRPr lang="en-US" sz="4000" b="1" i="0" dirty="0">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EF43488-04C6-83AE-E7C6-AEE8E9A09477}"/>
              </a:ext>
            </a:extLst>
          </p:cNvPr>
          <p:cNvSpPr>
            <a:spLocks noGrp="1"/>
          </p:cNvSpPr>
          <p:nvPr>
            <p:ph idx="4294967295"/>
          </p:nvPr>
        </p:nvSpPr>
        <p:spPr>
          <a:xfrm>
            <a:off x="496888" y="796925"/>
            <a:ext cx="11695112" cy="5916613"/>
          </a:xfrm>
        </p:spPr>
        <p:txBody>
          <a:bodyPr>
            <a:normAutofit fontScale="92500"/>
          </a:bodyPr>
          <a:lstStyle/>
          <a:p>
            <a:pPr marL="342900" marR="0" lvl="0" indent="-342900">
              <a:lnSpc>
                <a:spcPct val="107000"/>
              </a:lnSpc>
              <a:spcBef>
                <a:spcPts val="0"/>
              </a:spcBef>
              <a:spcAft>
                <a:spcPts val="0"/>
              </a:spcAft>
              <a:buFont typeface="Symbol" panose="05050102010706020507" pitchFamily="18" charset="2"/>
              <a:buBlip>
                <a:blip r:embed="rId2"/>
              </a:buBlip>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In the United States, a person dies every 34 seconds from cardiovascular disease. It is the leading cause of death for people of most racial and ethnic groups, regardless of gender.</a:t>
            </a:r>
          </a:p>
          <a:p>
            <a:pPr marL="342900" marR="0" lvl="0" indent="-342900">
              <a:lnSpc>
                <a:spcPct val="107000"/>
              </a:lnSpc>
              <a:spcBef>
                <a:spcPts val="0"/>
              </a:spcBef>
              <a:spcAft>
                <a:spcPts val="0"/>
              </a:spcAft>
              <a:buFont typeface="Symbol" panose="05050102010706020507" pitchFamily="18" charset="2"/>
              <a:buBlip>
                <a:blip r:embed="rId2"/>
              </a:buBlip>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The HEART is a scoring system developed in 2008 for patients presenting with chest pain at the emergency department. </a:t>
            </a:r>
          </a:p>
          <a:p>
            <a:pPr marL="342900" marR="0" lvl="0" indent="-342900">
              <a:lnSpc>
                <a:spcPct val="107000"/>
              </a:lnSpc>
              <a:spcBef>
                <a:spcPts val="0"/>
              </a:spcBef>
              <a:spcAft>
                <a:spcPts val="0"/>
              </a:spcAft>
              <a:buFont typeface="Symbol" panose="05050102010706020507" pitchFamily="18" charset="2"/>
              <a:buBlip>
                <a:blip r:embed="rId2"/>
              </a:buBlip>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HEART score was designed to risk stratify patients with undifferentiated chest pain, not those already diagnosed with acute coronary syndromes (ACS).</a:t>
            </a:r>
          </a:p>
          <a:p>
            <a:pPr marL="342900" marR="0" lvl="0" indent="-342900">
              <a:lnSpc>
                <a:spcPct val="107000"/>
              </a:lnSpc>
              <a:spcBef>
                <a:spcPts val="0"/>
              </a:spcBef>
              <a:spcAft>
                <a:spcPts val="800"/>
              </a:spcAft>
              <a:buFont typeface="Symbol" panose="05050102010706020507" pitchFamily="18" charset="2"/>
              <a:buBlip>
                <a:blip r:embed="rId2"/>
              </a:buBlip>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The HEART score has been validated in several research studies and has proven to be a powerful, easy, and above all practical tool to separate patients into low, medium, and high-risk groups of developing acute coronary syndrome (ACS).</a:t>
            </a:r>
          </a:p>
          <a:p>
            <a:pPr marL="342900" marR="0" lvl="0" indent="-342900">
              <a:lnSpc>
                <a:spcPct val="100000"/>
              </a:lnSpc>
              <a:spcBef>
                <a:spcPts val="0"/>
              </a:spcBef>
              <a:spcAft>
                <a:spcPts val="0"/>
              </a:spcAft>
              <a:buFont typeface="Symbol" panose="05050102010706020507" pitchFamily="18" charset="2"/>
              <a:buBlip>
                <a:blip r:embed="rId2"/>
              </a:buBlip>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Patients receive a score on a scale of 0‒10. They were assigned 0, 1, or 2 points toward 5 different criteria namely:</a:t>
            </a:r>
          </a:p>
          <a:p>
            <a:pPr marL="342900" marR="0" lvl="0" indent="-342900">
              <a:lnSpc>
                <a:spcPct val="100000"/>
              </a:lnSpc>
              <a:spcBef>
                <a:spcPts val="0"/>
              </a:spcBef>
              <a:spcAft>
                <a:spcPts val="0"/>
              </a:spcAft>
              <a:buFont typeface="Wingdings" panose="05000000000000000000" pitchFamily="2"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Patient’s Medical History, </a:t>
            </a:r>
          </a:p>
          <a:p>
            <a:pPr marL="342900" marR="0" lvl="0" indent="-342900">
              <a:lnSpc>
                <a:spcPct val="100000"/>
              </a:lnSpc>
              <a:spcBef>
                <a:spcPts val="0"/>
              </a:spcBef>
              <a:spcAft>
                <a:spcPts val="0"/>
              </a:spcAft>
              <a:buFont typeface="Wingdings" panose="05000000000000000000" pitchFamily="2"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ECG abnormalities, </a:t>
            </a:r>
          </a:p>
          <a:p>
            <a:pPr marL="342900" marR="0" lvl="0" indent="-342900">
              <a:lnSpc>
                <a:spcPct val="100000"/>
              </a:lnSpc>
              <a:spcBef>
                <a:spcPts val="0"/>
              </a:spcBef>
              <a:spcAft>
                <a:spcPts val="0"/>
              </a:spcAft>
              <a:buFont typeface="Wingdings" panose="05000000000000000000" pitchFamily="2"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Age, </a:t>
            </a:r>
          </a:p>
          <a:p>
            <a:pPr marL="342900" marR="0" lvl="0" indent="-342900">
              <a:lnSpc>
                <a:spcPct val="100000"/>
              </a:lnSpc>
              <a:spcBef>
                <a:spcPts val="0"/>
              </a:spcBef>
              <a:spcAft>
                <a:spcPts val="0"/>
              </a:spcAft>
              <a:buFont typeface="Wingdings" panose="05000000000000000000" pitchFamily="2"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Risk factors include:</a:t>
            </a:r>
          </a:p>
          <a:p>
            <a:pPr marR="0" lvl="0">
              <a:lnSpc>
                <a:spcPct val="100000"/>
              </a:lnSpc>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Diabetes mellitus,</a:t>
            </a:r>
          </a:p>
          <a:p>
            <a:pPr marR="0" lvl="0">
              <a:lnSpc>
                <a:spcPct val="100000"/>
              </a:lnSpc>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Hypertension</a:t>
            </a:r>
          </a:p>
          <a:p>
            <a:pPr marR="0" lvl="0">
              <a:lnSpc>
                <a:spcPct val="100000"/>
              </a:lnSpc>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Chronic smoking for more than 90 days</a:t>
            </a:r>
          </a:p>
          <a:p>
            <a:pPr marR="0" lvl="0">
              <a:lnSpc>
                <a:spcPct val="100000"/>
              </a:lnSpc>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Diagnosed hypercholesterolemia,</a:t>
            </a:r>
          </a:p>
          <a:p>
            <a:pPr marR="0" lvl="0">
              <a:lnSpc>
                <a:spcPct val="100000"/>
              </a:lnSpc>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Hereditary coronary artery disease (CAD),</a:t>
            </a:r>
          </a:p>
          <a:p>
            <a:pPr marR="0" lvl="0">
              <a:lnSpc>
                <a:spcPct val="100000"/>
              </a:lnSpc>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Obesity (BMI more than 30),</a:t>
            </a:r>
          </a:p>
          <a:p>
            <a:pPr marR="0" lvl="0">
              <a:lnSpc>
                <a:spcPct val="100000"/>
              </a:lnSpc>
              <a:spcBef>
                <a:spcPts val="0"/>
              </a:spcBef>
              <a:spcAft>
                <a:spcPts val="0"/>
              </a:spcAft>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History of significant atherosclerosis</a:t>
            </a:r>
          </a:p>
          <a:p>
            <a:pPr marL="342900" marR="0" lvl="0" indent="-342900">
              <a:lnSpc>
                <a:spcPct val="100000"/>
              </a:lnSpc>
              <a:spcBef>
                <a:spcPts val="0"/>
              </a:spcBef>
              <a:spcAft>
                <a:spcPts val="0"/>
              </a:spcAft>
              <a:buFont typeface="Wingdings" panose="05000000000000000000" pitchFamily="2"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Troponin levels (normal being 0 to 0.04 nanograms per milliliter).</a:t>
            </a:r>
          </a:p>
          <a:p>
            <a:pPr marL="342900" marR="0" lvl="0" indent="-342900">
              <a:lnSpc>
                <a:spcPct val="100000"/>
              </a:lnSpc>
              <a:spcBef>
                <a:spcPts val="0"/>
              </a:spcBef>
              <a:spcAft>
                <a:spcPts val="0"/>
              </a:spcAft>
              <a:buFont typeface="Wingdings" panose="05000000000000000000" pitchFamily="2" charset="2"/>
              <a:buChar char=""/>
            </a:pP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Blip>
                <a:blip r:embed="rId2"/>
              </a:buBlip>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A952C869-DC74-8607-BC2C-6DCC1CEFF766}"/>
              </a:ext>
            </a:extLst>
          </p:cNvPr>
          <p:cNvPicPr>
            <a:picLocks noChangeAspect="1"/>
          </p:cNvPicPr>
          <p:nvPr/>
        </p:nvPicPr>
        <p:blipFill>
          <a:blip r:embed="rId3"/>
          <a:stretch>
            <a:fillRect/>
          </a:stretch>
        </p:blipFill>
        <p:spPr>
          <a:xfrm>
            <a:off x="7002966" y="3576006"/>
            <a:ext cx="5189034" cy="3137028"/>
          </a:xfrm>
          <a:prstGeom prst="rect">
            <a:avLst/>
          </a:prstGeom>
        </p:spPr>
      </p:pic>
    </p:spTree>
    <p:extLst>
      <p:ext uri="{BB962C8B-B14F-4D97-AF65-F5344CB8AC3E}">
        <p14:creationId xmlns:p14="http://schemas.microsoft.com/office/powerpoint/2010/main" val="357573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138A-481C-89BF-7096-DA8C379C2B05}"/>
              </a:ext>
            </a:extLst>
          </p:cNvPr>
          <p:cNvSpPr>
            <a:spLocks noGrp="1"/>
          </p:cNvSpPr>
          <p:nvPr>
            <p:ph type="title" idx="4294967295"/>
          </p:nvPr>
        </p:nvSpPr>
        <p:spPr>
          <a:xfrm>
            <a:off x="0" y="0"/>
            <a:ext cx="10077450" cy="741363"/>
          </a:xfrm>
        </p:spPr>
        <p:txBody>
          <a:bodyPr>
            <a:normAutofit/>
          </a:bodyPr>
          <a:lstStyle/>
          <a:p>
            <a:r>
              <a:rPr lang="en-US" sz="2400" dirty="0"/>
              <a:t>                                                  </a:t>
            </a:r>
            <a:r>
              <a:rPr lang="en-US" b="1" i="0" dirty="0">
                <a:solidFill>
                  <a:srgbClr val="FF0000"/>
                </a:solidFill>
                <a:latin typeface="Times New Roman" panose="02020603050405020304" pitchFamily="18" charset="0"/>
                <a:cs typeface="Times New Roman" panose="02020603050405020304" pitchFamily="18" charset="0"/>
              </a:rPr>
              <a:t>PSEUDOCODE</a:t>
            </a:r>
          </a:p>
        </p:txBody>
      </p:sp>
      <p:pic>
        <p:nvPicPr>
          <p:cNvPr id="6" name="Picture 5" descr="Shape&#10;&#10;Description automatically generated with low confidence">
            <a:extLst>
              <a:ext uri="{FF2B5EF4-FFF2-40B4-BE49-F238E27FC236}">
                <a16:creationId xmlns:a16="http://schemas.microsoft.com/office/drawing/2014/main" id="{EDECCABD-4210-ECA0-12E9-22D5376FA4E8}"/>
              </a:ext>
            </a:extLst>
          </p:cNvPr>
          <p:cNvPicPr>
            <a:picLocks noChangeAspect="1"/>
          </p:cNvPicPr>
          <p:nvPr/>
        </p:nvPicPr>
        <p:blipFill rotWithShape="1">
          <a:blip r:embed="rId2">
            <a:extLst>
              <a:ext uri="{28A0092B-C50C-407E-A947-70E740481C1C}">
                <a14:useLocalDpi xmlns:a14="http://schemas.microsoft.com/office/drawing/2010/main" val="0"/>
              </a:ext>
            </a:extLst>
          </a:blip>
          <a:srcRect b="58597"/>
          <a:stretch/>
        </p:blipFill>
        <p:spPr>
          <a:xfrm>
            <a:off x="345689" y="741373"/>
            <a:ext cx="5399120" cy="5748636"/>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6356DAEE-709F-E7EC-993F-C2AB335C7A0A}"/>
              </a:ext>
            </a:extLst>
          </p:cNvPr>
          <p:cNvPicPr>
            <a:picLocks noChangeAspect="1"/>
          </p:cNvPicPr>
          <p:nvPr/>
        </p:nvPicPr>
        <p:blipFill rotWithShape="1">
          <a:blip r:embed="rId2">
            <a:extLst>
              <a:ext uri="{28A0092B-C50C-407E-A947-70E740481C1C}">
                <a14:useLocalDpi xmlns:a14="http://schemas.microsoft.com/office/drawing/2010/main" val="0"/>
              </a:ext>
            </a:extLst>
          </a:blip>
          <a:srcRect t="42215" b="5882"/>
          <a:stretch/>
        </p:blipFill>
        <p:spPr>
          <a:xfrm>
            <a:off x="6090499" y="797130"/>
            <a:ext cx="5495618" cy="6004920"/>
          </a:xfrm>
          <a:prstGeom prst="rect">
            <a:avLst/>
          </a:prstGeom>
        </p:spPr>
      </p:pic>
    </p:spTree>
    <p:extLst>
      <p:ext uri="{BB962C8B-B14F-4D97-AF65-F5344CB8AC3E}">
        <p14:creationId xmlns:p14="http://schemas.microsoft.com/office/powerpoint/2010/main" val="5177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4890FD-9B4B-4603-C493-DA7BFDC7A559}"/>
              </a:ext>
            </a:extLst>
          </p:cNvPr>
          <p:cNvSpPr txBox="1"/>
          <p:nvPr/>
        </p:nvSpPr>
        <p:spPr>
          <a:xfrm>
            <a:off x="0" y="3091"/>
            <a:ext cx="12192000" cy="7049559"/>
          </a:xfrm>
          <a:prstGeom prst="rect">
            <a:avLst/>
          </a:prstGeom>
          <a:noFill/>
        </p:spPr>
        <p:txBody>
          <a:bodyPr wrap="square">
            <a:spAutoFit/>
          </a:bodyPr>
          <a:lstStyle/>
          <a:p>
            <a:pPr marR="0" lvl="0">
              <a:lnSpc>
                <a:spcPct val="100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R="0" lvl="0">
              <a:lnSpc>
                <a:spcPct val="100000"/>
              </a:lnSpc>
              <a:spcBef>
                <a:spcPts val="0"/>
              </a:spcBef>
              <a:spcAft>
                <a:spcPts val="0"/>
              </a:spcAft>
            </a:pP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COPE</a:t>
            </a:r>
          </a:p>
          <a:p>
            <a:pPr marR="0" lvl="0">
              <a:lnSpc>
                <a:spcPct val="100000"/>
              </a:lnSpc>
              <a:spcBef>
                <a:spcPts val="0"/>
              </a:spcBef>
              <a:spcAft>
                <a:spcPts val="0"/>
              </a:spcAft>
            </a:pPr>
            <a:endParaRPr lang="en-US" b="1" i="1"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scoring 7 or higher have a 50% chance of developing myocardial infarction (MACE) within 6 weeks following the presentation. The high-risk group required either coronary artery bypass graft surgery (CABG) or Percutaneous transluminal coronary angioplasty (PTCA) as an emergency medical intervention to save their lives.</a:t>
            </a:r>
          </a:p>
          <a:p>
            <a:pPr marL="342900" marR="0" lvl="0" indent="-342900">
              <a:lnSpc>
                <a:spcPct val="107000"/>
              </a:lnSpc>
              <a:spcBef>
                <a:spcPts val="0"/>
              </a:spcBef>
              <a:spcAft>
                <a:spcPts val="0"/>
              </a:spcAft>
              <a:buFont typeface="Symbol" panose="05050102010706020507" pitchFamily="18" charset="2"/>
              <a:buBlip>
                <a:blip r:embed="rId2"/>
              </a:buBlip>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scoring between 4-6 had a 20 % chance of developing MACE whereas Patients who had scores between 0-3 had just a 2% chance of MACE development.</a:t>
            </a:r>
          </a:p>
          <a:p>
            <a:pPr marL="342900" marR="0" lvl="0" indent="-342900">
              <a:lnSpc>
                <a:spcPct val="107000"/>
              </a:lnSpc>
              <a:spcBef>
                <a:spcPts val="0"/>
              </a:spcBef>
              <a:spcAft>
                <a:spcPts val="0"/>
              </a:spcAft>
              <a:buFont typeface="Symbol" panose="05050102010706020507" pitchFamily="18" charset="2"/>
              <a:buBlip>
                <a:blip r:embed="rId2"/>
              </a:buBlip>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the HEART score, it is immediately clear which patient is eligible for discharge without additional tests or emergency invasive procedures thereby helping to avoid unnecessary healthcare expenditure.</a:t>
            </a:r>
          </a:p>
          <a:p>
            <a:pPr marL="342900" marR="0" lvl="0" indent="-342900">
              <a:lnSpc>
                <a:spcPct val="107000"/>
              </a:lnSpc>
              <a:spcBef>
                <a:spcPts val="0"/>
              </a:spcBef>
              <a:spcAft>
                <a:spcPts val="0"/>
              </a:spcAft>
              <a:buFont typeface="Symbol" panose="05050102010706020507" pitchFamily="18" charset="2"/>
              <a:buBlip>
                <a:blip r:embed="rId2"/>
              </a:buBlip>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HEART score should be used in patients aged ≥ 21 years who present with symptoms suggestive of ACS. </a:t>
            </a:r>
          </a:p>
          <a:p>
            <a:pPr marL="342900" marR="0" lvl="0" indent="-342900">
              <a:lnSpc>
                <a:spcPct val="107000"/>
              </a:lnSpc>
              <a:spcBef>
                <a:spcPts val="0"/>
              </a:spcBef>
              <a:spcAft>
                <a:spcPts val="0"/>
              </a:spcAft>
              <a:buFont typeface="Symbol" panose="05050102010706020507" pitchFamily="18" charset="2"/>
              <a:buBlip>
                <a:blip r:embed="rId2"/>
              </a:buBlip>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should not be used if there is a new ST-segment elevation ≥ 1 mm (patients requiring immediate treatment), or if there is hypotension, life expectancy &lt; 1 year, or if the clinician identifies noncardiac medical, surgical, or psychiatric illness requiring admission.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STRENGTHS</a:t>
            </a:r>
          </a:p>
          <a:p>
            <a:pPr marR="0" lvl="0">
              <a:lnSpc>
                <a:spcPct val="100000"/>
              </a:lnSpc>
              <a:spcBef>
                <a:spcPts val="0"/>
              </a:spcBef>
              <a:spcAft>
                <a:spcPts val="0"/>
              </a:spcAft>
            </a:pPr>
            <a:endParaRPr lang="en-US" i="1"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US" dirty="0">
                <a:effectLst/>
                <a:latin typeface="Times New Roman" panose="02020603050405020304" pitchFamily="18" charset="0"/>
                <a:ea typeface="Calibri" panose="020F0502020204030204" pitchFamily="34" charset="0"/>
                <a:cs typeface="Times New Roman" panose="02020603050405020304" pitchFamily="18" charset="0"/>
              </a:rPr>
              <a:t>HEART score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accurately diagnoses and predicts future MACE </a:t>
            </a:r>
            <a:r>
              <a:rPr lang="en-US" dirty="0">
                <a:effectLst/>
                <a:latin typeface="Times New Roman" panose="02020603050405020304" pitchFamily="18" charset="0"/>
                <a:ea typeface="Calibri" panose="020F0502020204030204" pitchFamily="34" charset="0"/>
                <a:cs typeface="Times New Roman" panose="02020603050405020304" pitchFamily="18" charset="0"/>
              </a:rPr>
              <a:t>(major adverse cardiovascular event) in acute chest pain patient</a:t>
            </a:r>
          </a:p>
          <a:p>
            <a:pPr marL="342900" marR="0" lvl="0" indent="-342900">
              <a:lnSpc>
                <a:spcPct val="107000"/>
              </a:lnSpc>
              <a:spcBef>
                <a:spcPts val="0"/>
              </a:spcBef>
              <a:spcAft>
                <a:spcPts val="0"/>
              </a:spcAft>
              <a:buFont typeface="Symbol" panose="05050102010706020507" pitchFamily="18" charset="2"/>
              <a:buBlip>
                <a:blip r:embed="rId2"/>
              </a:buBlip>
            </a:pPr>
            <a:r>
              <a:rPr lang="en-US" dirty="0">
                <a:effectLst/>
                <a:latin typeface="Times New Roman" panose="02020603050405020304" pitchFamily="18" charset="0"/>
                <a:ea typeface="Calibri" panose="020F0502020204030204" pitchFamily="34" charset="0"/>
                <a:cs typeface="Times New Roman" panose="02020603050405020304" pitchFamily="18" charset="0"/>
              </a:rPr>
              <a:t>HEART score was found to be much more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useful and superior in clinical practice </a:t>
            </a:r>
            <a:r>
              <a:rPr lang="en-US" dirty="0">
                <a:effectLst/>
                <a:latin typeface="Times New Roman" panose="02020603050405020304" pitchFamily="18" charset="0"/>
                <a:ea typeface="Calibri" panose="020F0502020204030204" pitchFamily="34" charset="0"/>
                <a:cs typeface="Times New Roman" panose="02020603050405020304" pitchFamily="18" charset="0"/>
              </a:rPr>
              <a:t>when compared to other better-known risk scores like GRACE, TIMI, and EDACS.</a:t>
            </a:r>
          </a:p>
          <a:p>
            <a:pPr marL="342900" marR="0" lvl="0" indent="-342900">
              <a:lnSpc>
                <a:spcPct val="107000"/>
              </a:lnSpc>
              <a:spcBef>
                <a:spcPts val="0"/>
              </a:spcBef>
              <a:spcAft>
                <a:spcPts val="0"/>
              </a:spcAft>
              <a:buFont typeface="Symbol" panose="05050102010706020507" pitchFamily="18" charset="2"/>
              <a:buBlip>
                <a:blip r:embed="rId2"/>
              </a:buBlip>
            </a:pPr>
            <a:r>
              <a:rPr lang="en-US" dirty="0">
                <a:effectLst/>
                <a:latin typeface="Times New Roman" panose="02020603050405020304" pitchFamily="18" charset="0"/>
                <a:ea typeface="Calibri" panose="020F0502020204030204" pitchFamily="34" charset="0"/>
                <a:cs typeface="Times New Roman" panose="02020603050405020304" pitchFamily="18" charset="0"/>
              </a:rPr>
              <a:t>Simple and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practical decision-making tool </a:t>
            </a:r>
            <a:r>
              <a:rPr lang="en-US" dirty="0">
                <a:effectLst/>
                <a:latin typeface="Times New Roman" panose="02020603050405020304" pitchFamily="18" charset="0"/>
                <a:ea typeface="Calibri" panose="020F0502020204030204" pitchFamily="34" charset="0"/>
                <a:cs typeface="Times New Roman" panose="02020603050405020304" pitchFamily="18" charset="0"/>
              </a:rPr>
              <a:t>in ED.</a:t>
            </a:r>
          </a:p>
        </p:txBody>
      </p:sp>
    </p:spTree>
    <p:extLst>
      <p:ext uri="{BB962C8B-B14F-4D97-AF65-F5344CB8AC3E}">
        <p14:creationId xmlns:p14="http://schemas.microsoft.com/office/powerpoint/2010/main" val="249526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155C-703C-CF59-3F40-842AF64D3B4F}"/>
              </a:ext>
            </a:extLst>
          </p:cNvPr>
          <p:cNvSpPr>
            <a:spLocks noGrp="1"/>
          </p:cNvSpPr>
          <p:nvPr>
            <p:ph type="title" idx="4294967295"/>
          </p:nvPr>
        </p:nvSpPr>
        <p:spPr>
          <a:xfrm>
            <a:off x="0" y="0"/>
            <a:ext cx="10077450" cy="601663"/>
          </a:xfrm>
        </p:spPr>
        <p:txBody>
          <a:bodyPr>
            <a:noAutofit/>
          </a:bodyPr>
          <a:lstStyle/>
          <a:p>
            <a:r>
              <a:rPr lang="en-US" b="1" i="0" dirty="0">
                <a:solidFill>
                  <a:srgbClr val="FF0000"/>
                </a:solidFill>
                <a:latin typeface="Times New Roman" panose="02020603050405020304" pitchFamily="18" charset="0"/>
                <a:cs typeface="Times New Roman" panose="02020603050405020304" pitchFamily="18" charset="0"/>
              </a:rPr>
              <a:t>                                        LIMITATIONS</a:t>
            </a:r>
          </a:p>
        </p:txBody>
      </p:sp>
      <p:sp>
        <p:nvSpPr>
          <p:cNvPr id="3" name="Content Placeholder 2">
            <a:extLst>
              <a:ext uri="{FF2B5EF4-FFF2-40B4-BE49-F238E27FC236}">
                <a16:creationId xmlns:a16="http://schemas.microsoft.com/office/drawing/2014/main" id="{F4BD0F37-6962-1CEA-2F2D-C62F7364E150}"/>
              </a:ext>
            </a:extLst>
          </p:cNvPr>
          <p:cNvSpPr>
            <a:spLocks noGrp="1"/>
          </p:cNvSpPr>
          <p:nvPr>
            <p:ph idx="4294967295"/>
          </p:nvPr>
        </p:nvSpPr>
        <p:spPr>
          <a:xfrm>
            <a:off x="203200" y="512763"/>
            <a:ext cx="11988800" cy="6345237"/>
          </a:xfrm>
        </p:spPr>
        <p:txBody>
          <a:bodyPr>
            <a:noAutofit/>
          </a:bodyPr>
          <a:lstStyle/>
          <a:p>
            <a:pPr marL="342900" marR="0" lvl="0" indent="-342900">
              <a:lnSpc>
                <a:spcPct val="107000"/>
              </a:lnSpc>
              <a:spcBef>
                <a:spcPts val="0"/>
              </a:spcBef>
              <a:spcAft>
                <a:spcPts val="0"/>
              </a:spcAft>
              <a:buFont typeface="Symbol" panose="05050102010706020507" pitchFamily="18" charset="2"/>
              <a:buBlip>
                <a:blip r:embed="rId2"/>
              </a:buBlip>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Most low-risk patients are misclassified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limitation of the HEART score is its suboptimal ability to detect most low-risk patients (HEART score ≤ 3) </a:t>
            </a:r>
          </a:p>
          <a:p>
            <a:pPr marL="342900" marR="0" lvl="0" indent="-342900">
              <a:lnSpc>
                <a:spcPct val="107000"/>
              </a:lnSpc>
              <a:spcBef>
                <a:spcPts val="0"/>
              </a:spcBef>
              <a:spcAft>
                <a:spcPts val="0"/>
              </a:spcAft>
              <a:buFont typeface="Symbol" panose="05050102010706020507" pitchFamily="18" charset="2"/>
              <a:buBlip>
                <a:blip r:embed="rId2"/>
              </a:buBlip>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Low risk is “not” no risk</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presenting with acute chest pain whose HEART score ≤ 3 are generally considered low risk and in most circumstances can be discharged from ED for outpatient evaluation. In the original report, MACE occurred in 2.5% of the subjects with score ≤ 3.</a:t>
            </a:r>
          </a:p>
          <a:p>
            <a:pPr marL="342900" marR="0" lvl="0" indent="-342900">
              <a:lnSpc>
                <a:spcPct val="107000"/>
              </a:lnSpc>
              <a:spcBef>
                <a:spcPts val="0"/>
              </a:spcBef>
              <a:spcAft>
                <a:spcPts val="0"/>
              </a:spcAft>
              <a:buFont typeface="Symbol" panose="05050102010706020507" pitchFamily="18" charset="2"/>
              <a:buBlip>
                <a:blip r:embed="rId2"/>
              </a:buBlip>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Conventional Vs Latest Troponin Assays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Conventional troponin assays were used initially. The fifth-generation ultra-high sensitivity troponin assay currently used is up to 100-fold more sensitive. Consequently, some of the subjects previously classified as low risk may fall into a higher-risk category potentially impacting the predictive ability of HEART score for future MACE.</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Incorporating an ultra-high sensitivity troponin assay into practice and as a component of the HEART score could potentially have a negative impact on the HEART score being a useful risk stratification tool for identifying patients for early discharge.</a:t>
            </a:r>
          </a:p>
          <a:p>
            <a:pPr marL="342900" marR="0" lvl="0" indent="-342900">
              <a:lnSpc>
                <a:spcPct val="107000"/>
              </a:lnSpc>
              <a:spcBef>
                <a:spcPts val="0"/>
              </a:spcBef>
              <a:spcAft>
                <a:spcPts val="0"/>
              </a:spcAft>
              <a:buFont typeface="Symbol" panose="05050102010706020507" pitchFamily="18" charset="2"/>
              <a:buBlip>
                <a:blip r:embed="rId2"/>
              </a:buBlip>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Interpreter’s biases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distinction between nonspecific and ischemic ST changes on ECG is not clearly explained. Hence it is subjected to an observer’s interpretation. </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instance, studies have shown that more experienced providers may score patients higher than newer practitioners while cardiologists may be likely to score borderline-risk patients lower than ED physicians. History, ECG, and Chest pain description had the worst agreement among doctors and cardiologists. </a:t>
            </a:r>
          </a:p>
          <a:p>
            <a:pPr marL="342900" marR="0" lvl="0" indent="-342900">
              <a:lnSpc>
                <a:spcPct val="107000"/>
              </a:lnSpc>
              <a:spcBef>
                <a:spcPts val="0"/>
              </a:spcBef>
              <a:spcAft>
                <a:spcPts val="0"/>
              </a:spcAft>
              <a:buFont typeface="Symbol" panose="05050102010706020507" pitchFamily="18" charset="2"/>
              <a:buBlip>
                <a:blip r:embed="rId2"/>
              </a:buBlip>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Algorithm considers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all risk factors equal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but this might not be the case.</a:t>
            </a:r>
          </a:p>
          <a:p>
            <a:pPr marL="342900" marR="0" lvl="0" indent="-342900">
              <a:lnSpc>
                <a:spcPct val="107000"/>
              </a:lnSpc>
              <a:spcBef>
                <a:spcPts val="0"/>
              </a:spcBef>
              <a:spcAft>
                <a:spcPts val="800"/>
              </a:spcAft>
              <a:buFont typeface="Symbol" panose="05050102010706020507" pitchFamily="18" charset="2"/>
              <a:buBlip>
                <a:blip r:embed="rId2"/>
              </a:buBlip>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omits some important risk factors, such as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sex assigned at birth</a:t>
            </a:r>
            <a:r>
              <a:rPr lang="en-US" sz="1800" b="1"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6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24B98-1567-FCEB-34C2-2BBBBBD91DC2}"/>
              </a:ext>
            </a:extLst>
          </p:cNvPr>
          <p:cNvSpPr>
            <a:spLocks noGrp="1"/>
          </p:cNvSpPr>
          <p:nvPr>
            <p:ph idx="4294967295"/>
          </p:nvPr>
        </p:nvSpPr>
        <p:spPr>
          <a:xfrm>
            <a:off x="0" y="0"/>
            <a:ext cx="12192000" cy="6858000"/>
          </a:xfrm>
        </p:spPr>
        <p:txBody>
          <a:bodyPr>
            <a:noAutofit/>
          </a:bodyPr>
          <a:lstStyle/>
          <a:p>
            <a:pPr marL="0" marR="0">
              <a:lnSpc>
                <a:spcPct val="107000"/>
              </a:lnSpc>
              <a:spcBef>
                <a:spcPts val="0"/>
              </a:spcBef>
              <a:spcAft>
                <a:spcPts val="800"/>
              </a:spcAft>
            </a:pPr>
            <a:endParaRPr lang="en-US" sz="1200" b="1"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HEART SCORE IMPROVED THE QUALITY OF HEALTH/CLINICAL OUTCOMES</a:t>
            </a:r>
            <a:r>
              <a:rPr lang="en-US" sz="14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Helped to reduce diagnosis-related medical errors</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Based on the different risk levels, telehealth consultations were provided for patients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Management of chronic disease group through positive reinforcement and regular follow-ups</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Patient communication and education about the individual’s health condition</a:t>
            </a:r>
          </a:p>
          <a:p>
            <a:pPr marL="0" marR="0" indent="0">
              <a:lnSpc>
                <a:spcPct val="107000"/>
              </a:lnSpc>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Heart scores proved to increase the quality of care and save money if properly implemented. HEART score potentially minimized health care disparities among different patient populations in the ED with chest pain. </a:t>
            </a:r>
          </a:p>
          <a:p>
            <a:pPr marL="0" marR="0">
              <a:lnSpc>
                <a:spcPct val="107000"/>
              </a:lnSpc>
              <a:spcBef>
                <a:spcPts val="0"/>
              </a:spcBef>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HEART SCORE</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IMPROVED THE PRODUCTIVITY OF PHYSICIANS [8]</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Effective communication among physicians at ED, in-patient, and ambulatory services helped to avoid physicians’ inter-rater variability.</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Performance evaluation of healthcare workers using key metrics like patient retention, satisfaction rates and decreased wait time.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Adopting the right technology for visitor management, e- medication management, and connecting with the patients remotely.</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Training the team on new technology and tools to read ECG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abnormalities,and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assess troponin levels.</a:t>
            </a:r>
          </a:p>
          <a:p>
            <a:pPr marL="0" marR="0" indent="0">
              <a:lnSpc>
                <a:spcPct val="107000"/>
              </a:lnSpc>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Heart score was potentially useful as an adjunct to physician medical decision-making since it identified the risk group for short-term adverse outcomes resulting from ACS. HEART score aided cardiologists with recommendations for disease management.</a:t>
            </a:r>
          </a:p>
          <a:p>
            <a:pPr marL="0" marR="0">
              <a:lnSpc>
                <a:spcPct val="107000"/>
              </a:lnSpc>
              <a:spcBef>
                <a:spcPts val="0"/>
              </a:spcBef>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HEART SCORE IMPROVED THE SAFETY OF PATIENTS [9]</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Adopting uniform standard procedures like HIPAA.</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Coordinated efforts among different care providers.</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Diagnosis of health concerns as carefully and quickly as possible</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Enhanced compatibility of health records</a:t>
            </a:r>
          </a:p>
          <a:p>
            <a:pPr marL="0" marR="0" indent="0">
              <a:lnSpc>
                <a:spcPct val="107000"/>
              </a:lnSpc>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Heart score allowed for the safe discharge of a considerable number of patients with scores between 0-3, effectively reducing downstream testing. The HEART score helped to isolate patients with a greater risk of having a major adverse cardiac event (MACE) within the following 6 weeks. </a:t>
            </a:r>
          </a:p>
          <a:p>
            <a:pPr marL="0" marR="0">
              <a:lnSpc>
                <a:spcPct val="107000"/>
              </a:lnSpc>
              <a:spcBef>
                <a:spcPts val="0"/>
              </a:spcBef>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HEART SCORE SUPPORTED GREATER INVOLVEMENT OF PATIENTS IN THEIR OWN HEALTHCARE [7]</a:t>
            </a:r>
            <a:endPar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Heart score through patient engagement resulted in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Increased patient satisfaction and trust,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Improved Patient Knowledge &amp; Understanding,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Greater physician-patient relationship,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Reduced patients’ anxiety and emotions </a:t>
            </a:r>
            <a:r>
              <a:rPr lang="en-US" sz="1400" dirty="0">
                <a:latin typeface="Times New Roman" panose="02020603050405020304" pitchFamily="18" charset="0"/>
                <a:ea typeface="Calibri" panose="020F0502020204030204" pitchFamily="34" charset="0"/>
                <a:cs typeface="Times New Roman" panose="02020603050405020304" pitchFamily="18" charset="0"/>
              </a:rPr>
              <a:t>and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Patients took better responsibility for their health outcome</a:t>
            </a: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AC797FC-EC0A-D761-B352-3DFA12ECDE6A}"/>
              </a:ext>
            </a:extLst>
          </p:cNvPr>
          <p:cNvSpPr>
            <a:spLocks noGrp="1"/>
          </p:cNvSpPr>
          <p:nvPr>
            <p:ph type="title" idx="4294967295"/>
          </p:nvPr>
        </p:nvSpPr>
        <p:spPr>
          <a:xfrm>
            <a:off x="0" y="0"/>
            <a:ext cx="11463338" cy="523875"/>
          </a:xfrm>
        </p:spPr>
        <p:txBody>
          <a:bodyPr>
            <a:noAutofit/>
          </a:bodyPr>
          <a:lstStyle/>
          <a:p>
            <a:r>
              <a:rPr lang="en-US" b="1" i="0" dirty="0">
                <a:solidFill>
                  <a:srgbClr val="FF0000"/>
                </a:solidFill>
                <a:latin typeface="Times New Roman" panose="02020603050405020304" pitchFamily="18" charset="0"/>
                <a:cs typeface="Times New Roman" panose="02020603050405020304" pitchFamily="18" charset="0"/>
              </a:rPr>
              <a:t>                                 FUNCTIONAL GOALS</a:t>
            </a:r>
            <a:endParaRPr lang="en-US" i="0" dirty="0"/>
          </a:p>
        </p:txBody>
      </p:sp>
    </p:spTree>
    <p:extLst>
      <p:ext uri="{BB962C8B-B14F-4D97-AF65-F5344CB8AC3E}">
        <p14:creationId xmlns:p14="http://schemas.microsoft.com/office/powerpoint/2010/main" val="37246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9844-0BA5-7E0F-51B3-45A09CD25754}"/>
              </a:ext>
            </a:extLst>
          </p:cNvPr>
          <p:cNvSpPr>
            <a:spLocks noGrp="1"/>
          </p:cNvSpPr>
          <p:nvPr>
            <p:ph type="title" idx="4294967295"/>
          </p:nvPr>
        </p:nvSpPr>
        <p:spPr>
          <a:xfrm>
            <a:off x="0" y="0"/>
            <a:ext cx="10077450" cy="1422400"/>
          </a:xfrm>
        </p:spPr>
        <p:txBody>
          <a:bodyPr/>
          <a:lstStyle/>
          <a:p>
            <a:br>
              <a:rPr lang="en-US" dirty="0"/>
            </a:br>
            <a:endParaRPr lang="en-US" dirty="0"/>
          </a:p>
        </p:txBody>
      </p:sp>
      <p:pic>
        <p:nvPicPr>
          <p:cNvPr id="8" name="Picture 7">
            <a:extLst>
              <a:ext uri="{FF2B5EF4-FFF2-40B4-BE49-F238E27FC236}">
                <a16:creationId xmlns:a16="http://schemas.microsoft.com/office/drawing/2014/main" id="{C2EB8AB9-E3A3-A5E6-1FC3-CA3B66C6A662}"/>
              </a:ext>
            </a:extLst>
          </p:cNvPr>
          <p:cNvPicPr>
            <a:picLocks noChangeAspect="1"/>
          </p:cNvPicPr>
          <p:nvPr/>
        </p:nvPicPr>
        <p:blipFill>
          <a:blip r:embed="rId2"/>
          <a:stretch>
            <a:fillRect/>
          </a:stretch>
        </p:blipFill>
        <p:spPr>
          <a:xfrm>
            <a:off x="-903250" y="0"/>
            <a:ext cx="9277816" cy="6858000"/>
          </a:xfrm>
          <a:prstGeom prst="rect">
            <a:avLst/>
          </a:prstGeom>
        </p:spPr>
      </p:pic>
      <p:sp>
        <p:nvSpPr>
          <p:cNvPr id="4" name="TextBox 3">
            <a:extLst>
              <a:ext uri="{FF2B5EF4-FFF2-40B4-BE49-F238E27FC236}">
                <a16:creationId xmlns:a16="http://schemas.microsoft.com/office/drawing/2014/main" id="{1B40B284-B8C7-4DE1-D117-D3E76A70CDB9}"/>
              </a:ext>
            </a:extLst>
          </p:cNvPr>
          <p:cNvSpPr txBox="1"/>
          <p:nvPr/>
        </p:nvSpPr>
        <p:spPr>
          <a:xfrm>
            <a:off x="8374566" y="2597202"/>
            <a:ext cx="3817433" cy="2552686"/>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ISSUES TO CONSIDER </a:t>
            </a:r>
            <a:r>
              <a:rPr lang="en-US" sz="1800" b="1">
                <a:effectLst/>
                <a:latin typeface="Calibri" panose="020F0502020204030204" pitchFamily="34" charset="0"/>
                <a:ea typeface="Calibri" panose="020F0502020204030204" pitchFamily="34" charset="0"/>
                <a:cs typeface="Times New Roman" panose="02020603050405020304" pitchFamily="18" charset="0"/>
              </a:rPr>
              <a:t>WITH INTEGRATION [10]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Blip>
                <a:blip r:embed="rId3"/>
              </a:buBlip>
            </a:pPr>
            <a:r>
              <a:rPr lang="en-US" sz="1800" dirty="0">
                <a:effectLst/>
                <a:latin typeface="Calibri" panose="020F0502020204030204" pitchFamily="34" charset="0"/>
                <a:ea typeface="Calibri" panose="020F0502020204030204" pitchFamily="34" charset="0"/>
                <a:cs typeface="Times New Roman" panose="02020603050405020304" pitchFamily="18" charset="0"/>
              </a:rPr>
              <a:t>Privacy and security concerns</a:t>
            </a:r>
          </a:p>
          <a:p>
            <a:pPr marL="342900" marR="0" lvl="0" indent="-342900">
              <a:lnSpc>
                <a:spcPct val="107000"/>
              </a:lnSpc>
              <a:spcBef>
                <a:spcPts val="0"/>
              </a:spcBef>
              <a:spcAft>
                <a:spcPts val="0"/>
              </a:spcAft>
              <a:buFont typeface="Symbol" panose="05050102010706020507" pitchFamily="18" charset="2"/>
              <a:buBlip>
                <a:blip r:embed="rId3"/>
              </a:buBlip>
            </a:pPr>
            <a:r>
              <a:rPr lang="en-US" sz="1800" dirty="0">
                <a:effectLst/>
                <a:latin typeface="Calibri" panose="020F0502020204030204" pitchFamily="34" charset="0"/>
                <a:ea typeface="Calibri" panose="020F0502020204030204" pitchFamily="34" charset="0"/>
                <a:cs typeface="Times New Roman" panose="02020603050405020304" pitchFamily="18" charset="0"/>
              </a:rPr>
              <a:t>Difficult to estimate the value of HIE</a:t>
            </a:r>
          </a:p>
          <a:p>
            <a:pPr marL="342900" marR="0" lvl="0" indent="-342900">
              <a:lnSpc>
                <a:spcPct val="107000"/>
              </a:lnSpc>
              <a:spcBef>
                <a:spcPts val="0"/>
              </a:spcBef>
              <a:spcAft>
                <a:spcPts val="0"/>
              </a:spcAft>
              <a:buFont typeface="Symbol" panose="05050102010706020507" pitchFamily="18" charset="2"/>
              <a:buBlip>
                <a:blip r:embed="rId3"/>
              </a:buBlip>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Increased cost</a:t>
            </a:r>
          </a:p>
          <a:p>
            <a:pPr marL="342900" marR="0" lvl="0" indent="-342900">
              <a:lnSpc>
                <a:spcPct val="107000"/>
              </a:lnSpc>
              <a:spcBef>
                <a:spcPts val="0"/>
              </a:spcBef>
              <a:spcAft>
                <a:spcPts val="800"/>
              </a:spcAft>
              <a:buFont typeface="Symbol" panose="05050102010706020507" pitchFamily="18" charset="2"/>
              <a:buBlip>
                <a:blip r:embed="rId3"/>
              </a:buBlip>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Improves quality of care but makes no promise of efficiency</a:t>
            </a:r>
          </a:p>
        </p:txBody>
      </p:sp>
      <p:sp>
        <p:nvSpPr>
          <p:cNvPr id="6" name="Flowchart: Connector 5">
            <a:extLst>
              <a:ext uri="{FF2B5EF4-FFF2-40B4-BE49-F238E27FC236}">
                <a16:creationId xmlns:a16="http://schemas.microsoft.com/office/drawing/2014/main" id="{49FAB0B5-B5B5-C637-46C0-6FCE249F49AA}"/>
              </a:ext>
            </a:extLst>
          </p:cNvPr>
          <p:cNvSpPr/>
          <p:nvPr/>
        </p:nvSpPr>
        <p:spPr>
          <a:xfrm>
            <a:off x="10727473" y="5196706"/>
            <a:ext cx="947854" cy="9030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OUTSIDE  THE FIREWALL </a:t>
            </a:r>
          </a:p>
        </p:txBody>
      </p:sp>
    </p:spTree>
    <p:extLst>
      <p:ext uri="{BB962C8B-B14F-4D97-AF65-F5344CB8AC3E}">
        <p14:creationId xmlns:p14="http://schemas.microsoft.com/office/powerpoint/2010/main" val="54621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4457-1D3E-2168-767A-4B3C039EF3D0}"/>
              </a:ext>
            </a:extLst>
          </p:cNvPr>
          <p:cNvSpPr>
            <a:spLocks noGrp="1"/>
          </p:cNvSpPr>
          <p:nvPr>
            <p:ph type="title" idx="4294967295"/>
          </p:nvPr>
        </p:nvSpPr>
        <p:spPr>
          <a:xfrm>
            <a:off x="-1" y="88900"/>
            <a:ext cx="10102645" cy="530532"/>
          </a:xfrm>
        </p:spPr>
        <p:txBody>
          <a:bodyPr>
            <a:noAutofit/>
          </a:bodyPr>
          <a:lstStyle/>
          <a:p>
            <a:r>
              <a:rPr lang="en-US" sz="3200" i="0" dirty="0"/>
              <a:t>                                            </a:t>
            </a:r>
            <a:br>
              <a:rPr lang="en-US" sz="3200" i="0" dirty="0"/>
            </a:br>
            <a:r>
              <a:rPr lang="en-US" sz="3200" i="0" dirty="0"/>
              <a:t>                                       </a:t>
            </a:r>
            <a:r>
              <a:rPr lang="en-US" sz="3200" b="1" i="0" dirty="0">
                <a:solidFill>
                  <a:srgbClr val="FF0000"/>
                </a:solidFill>
                <a:latin typeface="Times New Roman" panose="02020603050405020304" pitchFamily="18" charset="0"/>
                <a:cs typeface="Times New Roman" panose="02020603050405020304" pitchFamily="18" charset="0"/>
              </a:rPr>
              <a:t>CONCLUSION</a:t>
            </a:r>
            <a:br>
              <a:rPr lang="en-US" sz="3200" b="1" i="0" dirty="0">
                <a:solidFill>
                  <a:srgbClr val="FF0000"/>
                </a:solidFill>
                <a:latin typeface="Times New Roman" panose="02020603050405020304" pitchFamily="18" charset="0"/>
                <a:cs typeface="Times New Roman" panose="02020603050405020304" pitchFamily="18" charset="0"/>
              </a:rPr>
            </a:br>
            <a:endParaRPr lang="en-US" sz="3200" b="1" i="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7EF65A-69D1-3540-A151-F744E24FD2F5}"/>
              </a:ext>
            </a:extLst>
          </p:cNvPr>
          <p:cNvSpPr>
            <a:spLocks noGrp="1"/>
          </p:cNvSpPr>
          <p:nvPr>
            <p:ph idx="4294967295"/>
          </p:nvPr>
        </p:nvSpPr>
        <p:spPr>
          <a:xfrm>
            <a:off x="0" y="619432"/>
            <a:ext cx="12192000" cy="6238568"/>
          </a:xfrm>
        </p:spPr>
        <p:txBody>
          <a:bodyPr>
            <a:noAutofit/>
          </a:bodyPr>
          <a:lstStyle/>
          <a:p>
            <a:pPr marL="0" marR="0" indent="0">
              <a:lnSpc>
                <a:spcPct val="107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As Leonardo Da Vinci stated,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Simplicity is the ultimate sophistication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Since 2008, the HEART score has been one of the most, commonly utilized tools worldwide of all the risk stratification tools available for acute chest pain. Over the years, a few modifications and variants have been reported (such as modified HEART Score / HEART Pathway). </a:t>
            </a:r>
          </a:p>
          <a:p>
            <a:pPr marL="0" marR="0" indent="0">
              <a:lnSpc>
                <a:spcPct val="107000"/>
              </a:lnSpc>
              <a:spcBef>
                <a:spcPts val="0"/>
              </a:spcBef>
              <a:spcAft>
                <a:spcPts val="800"/>
              </a:spcAf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physician should consider the information provided in the HEART score in addition to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clinical judgment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 the ultimate determination of management strategy in the adult chest pain patient suspected of ACS. </a:t>
            </a:r>
            <a:r>
              <a:rPr lang="en-US" sz="1600" dirty="0">
                <a:latin typeface="Times New Roman" panose="02020603050405020304" pitchFamily="18" charset="0"/>
                <a:ea typeface="Calibri" panose="020F0502020204030204" pitchFamily="34" charset="0"/>
                <a:cs typeface="Times New Roman" panose="02020603050405020304" pitchFamily="18" charset="0"/>
              </a:rPr>
              <a:t>A much </a:t>
            </a:r>
            <a:r>
              <a:rPr lang="en-US" sz="1600" b="1" dirty="0">
                <a:latin typeface="Times New Roman" panose="02020603050405020304" pitchFamily="18" charset="0"/>
                <a:ea typeface="Calibri" panose="020F0502020204030204" pitchFamily="34" charset="0"/>
                <a:cs typeface="Times New Roman" panose="02020603050405020304" pitchFamily="18" charset="0"/>
              </a:rPr>
              <a:t>simpler tool with just 3 criteria </a:t>
            </a:r>
            <a:r>
              <a:rPr lang="en-US" sz="1600" dirty="0">
                <a:latin typeface="Times New Roman" panose="02020603050405020304" pitchFamily="18" charset="0"/>
                <a:ea typeface="Calibri" panose="020F0502020204030204" pitchFamily="34" charset="0"/>
                <a:cs typeface="Times New Roman" panose="02020603050405020304" pitchFamily="18" charset="0"/>
              </a:rPr>
              <a:t>namely the History of the patient, Troponin levels, and ECG findings is sufficient since only these factors are independently associated with the outcome. So far, only retrospective studies have evaluated heart scores, </a:t>
            </a:r>
            <a:r>
              <a:rPr lang="en-US" sz="1600" b="1" dirty="0">
                <a:latin typeface="Times New Roman" panose="02020603050405020304" pitchFamily="18" charset="0"/>
                <a:ea typeface="Calibri" panose="020F0502020204030204" pitchFamily="34" charset="0"/>
                <a:cs typeface="Times New Roman" panose="02020603050405020304" pitchFamily="18" charset="0"/>
              </a:rPr>
              <a:t>more prospective studies</a:t>
            </a:r>
            <a:r>
              <a:rPr lang="en-US" sz="1600" dirty="0">
                <a:latin typeface="Times New Roman" panose="02020603050405020304" pitchFamily="18" charset="0"/>
                <a:ea typeface="Calibri" panose="020F0502020204030204" pitchFamily="34" charset="0"/>
                <a:cs typeface="Times New Roman" panose="02020603050405020304" pitchFamily="18" charset="0"/>
              </a:rPr>
              <a:t> with Heart score application in clinical settings are needed.                                                                                  </a:t>
            </a:r>
          </a:p>
          <a:p>
            <a:pPr marL="0" marR="0" indent="0">
              <a:lnSpc>
                <a:spcPct val="107000"/>
              </a:lnSpc>
              <a:spcBef>
                <a:spcPts val="0"/>
              </a:spcBef>
              <a:spcAft>
                <a:spcPts val="800"/>
              </a:spcAft>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BIBLIOGRAPHY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Brady, W., &amp; de Souza, K. (2018). The HEART score: A guide to its application in the emergency department. Turkish Journal of Emergency Medicine, 18(2), 47-51.</a:t>
            </a:r>
          </a:p>
          <a:p>
            <a:pPr marL="342900" marR="0" lvl="0" indent="-342900">
              <a:lnSpc>
                <a:spcPct val="107000"/>
              </a:lnSpc>
              <a:spcBef>
                <a:spcPts val="0"/>
              </a:spcBef>
              <a:spcAft>
                <a:spcPts val="0"/>
              </a:spcAft>
              <a:buFont typeface="+mj-lt"/>
              <a:buAutoNum type="arabicPeriod"/>
            </a:pP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https://cardiologyres.org/index.php/Cardiologyres/article/view/1432/1358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https://www.heartscore.nl/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https://www.ebmedicine.net/media_library/files/Cardiovascular-NSTEMI-CD.pdf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https://www.medicalnewstoday.com/articles/heart-score#concerns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Tran, L., Ervin, 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Mickalis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Weigle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R., Sampath, R., &amp;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Isserman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 (2020). Appropriate Utilization of the HEART Score Saves Money: A Community Hospital Perspective. Arteriosclerosis, Thrombosis, and Vascular Biology, 40(Suppl_1), A273-A273.</a:t>
            </a:r>
          </a:p>
          <a:p>
            <a:pPr marL="342900" marR="0" lvl="0" indent="-342900">
              <a:lnSpc>
                <a:spcPct val="107000"/>
              </a:lnSpc>
              <a:spcBef>
                <a:spcPts val="0"/>
              </a:spcBef>
              <a:spcAft>
                <a:spcPts val="0"/>
              </a:spcAft>
              <a:buFont typeface="+mj-lt"/>
              <a:buAutoNum type="arabicPeriod"/>
            </a:pP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https://ac-health.com/5-benefits-of-patient-engagement/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https://zipline.io/post/employee-productivity-in-healthcare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https://healthadministrationdegree.usc.edu/blog/7-ways-to-improve-patient-outcomes/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https://www.ncbi.nlm.nih.gov/pmc/articles/PMC4288063/</a:t>
            </a:r>
          </a:p>
          <a:p>
            <a:pPr marL="0" marR="0" indent="0">
              <a:lnSpc>
                <a:spcPct val="107000"/>
              </a:lnSpc>
              <a:spcBef>
                <a:spcPts val="0"/>
              </a:spcBef>
              <a:spcAft>
                <a:spcPts val="800"/>
              </a:spcAft>
              <a:buNone/>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902885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1238</TotalTime>
  <Words>1525</Words>
  <Application>Microsoft Office PowerPoint</Application>
  <PresentationFormat>Widescreen</PresentationFormat>
  <Paragraphs>112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Century Gothic</vt:lpstr>
      <vt:lpstr>Symbol</vt:lpstr>
      <vt:lpstr>Times New Roman</vt:lpstr>
      <vt:lpstr>Wingdings</vt:lpstr>
      <vt:lpstr>Wingdings 3</vt:lpstr>
      <vt:lpstr>Ion Boardroom</vt:lpstr>
      <vt:lpstr>PowerPoint Presentation</vt:lpstr>
      <vt:lpstr>                                        INTRODUCTION                                               </vt:lpstr>
      <vt:lpstr>                                                  PSEUDOCODE</vt:lpstr>
      <vt:lpstr>PowerPoint Presentation</vt:lpstr>
      <vt:lpstr>                                        LIMITATIONS</vt:lpstr>
      <vt:lpstr>                                 FUNCTIONAL GOALS</vt:lpstr>
      <vt:lpstr> </vt:lpstr>
      <vt:lpstr>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SCORE</dc:title>
  <dc:creator>Chetan Madivalar</dc:creator>
  <cp:lastModifiedBy>Chetan Madivalar</cp:lastModifiedBy>
  <cp:revision>2</cp:revision>
  <dcterms:created xsi:type="dcterms:W3CDTF">2022-12-07T19:29:24Z</dcterms:created>
  <dcterms:modified xsi:type="dcterms:W3CDTF">2023-04-23T03:17:46Z</dcterms:modified>
</cp:coreProperties>
</file>