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C20E26-8C83-452E-ABD0-93ACA24CE126}" v="11" dt="2023-06-25T03:03:41.6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6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tan Madivalar" userId="a983c629d085a932" providerId="LiveId" clId="{0EC20E26-8C83-452E-ABD0-93ACA24CE126}"/>
    <pc:docChg chg="undo redo custSel addSld modSld sldOrd">
      <pc:chgData name="Chetan Madivalar" userId="a983c629d085a932" providerId="LiveId" clId="{0EC20E26-8C83-452E-ABD0-93ACA24CE126}" dt="2023-06-25T03:21:29.907" v="567" actId="14100"/>
      <pc:docMkLst>
        <pc:docMk/>
      </pc:docMkLst>
      <pc:sldChg chg="addSp delSp modSp mod">
        <pc:chgData name="Chetan Madivalar" userId="a983c629d085a932" providerId="LiveId" clId="{0EC20E26-8C83-452E-ABD0-93ACA24CE126}" dt="2023-06-25T03:21:29.907" v="567" actId="14100"/>
        <pc:sldMkLst>
          <pc:docMk/>
          <pc:sldMk cId="2784543539" sldId="256"/>
        </pc:sldMkLst>
        <pc:spChg chg="mod">
          <ac:chgData name="Chetan Madivalar" userId="a983c629d085a932" providerId="LiveId" clId="{0EC20E26-8C83-452E-ABD0-93ACA24CE126}" dt="2023-06-25T03:21:29.907" v="567" actId="14100"/>
          <ac:spMkLst>
            <pc:docMk/>
            <pc:sldMk cId="2784543539" sldId="256"/>
            <ac:spMk id="4" creationId="{AB9CEF0B-466B-E33E-30A1-82ABF34F6A8C}"/>
          </ac:spMkLst>
        </pc:spChg>
        <pc:spChg chg="mod">
          <ac:chgData name="Chetan Madivalar" userId="a983c629d085a932" providerId="LiveId" clId="{0EC20E26-8C83-452E-ABD0-93ACA24CE126}" dt="2023-06-25T03:13:16.973" v="564" actId="14100"/>
          <ac:spMkLst>
            <pc:docMk/>
            <pc:sldMk cId="2784543539" sldId="256"/>
            <ac:spMk id="5" creationId="{997AEF40-0E5B-F738-6BF2-87C541850E6B}"/>
          </ac:spMkLst>
        </pc:spChg>
        <pc:spChg chg="del mod">
          <ac:chgData name="Chetan Madivalar" userId="a983c629d085a932" providerId="LiveId" clId="{0EC20E26-8C83-452E-ABD0-93ACA24CE126}" dt="2023-06-16T03:12:59.077" v="79"/>
          <ac:spMkLst>
            <pc:docMk/>
            <pc:sldMk cId="2784543539" sldId="256"/>
            <ac:spMk id="6" creationId="{E85F87B9-F585-F05D-BBE6-A594AE306141}"/>
          </ac:spMkLst>
        </pc:spChg>
        <pc:spChg chg="del">
          <ac:chgData name="Chetan Madivalar" userId="a983c629d085a932" providerId="LiveId" clId="{0EC20E26-8C83-452E-ABD0-93ACA24CE126}" dt="2023-06-16T03:13:54.815" v="89" actId="26606"/>
          <ac:spMkLst>
            <pc:docMk/>
            <pc:sldMk cId="2784543539" sldId="256"/>
            <ac:spMk id="1038" creationId="{D009D6D5-DAC2-4A8B-A17A-E206B9012D09}"/>
          </ac:spMkLst>
        </pc:spChg>
        <pc:spChg chg="add">
          <ac:chgData name="Chetan Madivalar" userId="a983c629d085a932" providerId="LiveId" clId="{0EC20E26-8C83-452E-ABD0-93ACA24CE126}" dt="2023-06-16T03:13:54.815" v="89" actId="26606"/>
          <ac:spMkLst>
            <pc:docMk/>
            <pc:sldMk cId="2784543539" sldId="256"/>
            <ac:spMk id="1043" creationId="{D2B783EE-0239-4717-BBEA-8C9EAC61C824}"/>
          </ac:spMkLst>
        </pc:spChg>
        <pc:spChg chg="add">
          <ac:chgData name="Chetan Madivalar" userId="a983c629d085a932" providerId="LiveId" clId="{0EC20E26-8C83-452E-ABD0-93ACA24CE126}" dt="2023-06-16T03:13:54.815" v="89" actId="26606"/>
          <ac:spMkLst>
            <pc:docMk/>
            <pc:sldMk cId="2784543539" sldId="256"/>
            <ac:spMk id="1045" creationId="{A7B99495-F43F-4D80-A44F-2CB4764EB90B}"/>
          </ac:spMkLst>
        </pc:spChg>
        <pc:spChg chg="add">
          <ac:chgData name="Chetan Madivalar" userId="a983c629d085a932" providerId="LiveId" clId="{0EC20E26-8C83-452E-ABD0-93ACA24CE126}" dt="2023-06-16T03:13:54.815" v="89" actId="26606"/>
          <ac:spMkLst>
            <pc:docMk/>
            <pc:sldMk cId="2784543539" sldId="256"/>
            <ac:spMk id="1047" creationId="{70BEB1E7-2F88-40BC-B73D-42E5B6F80BFC}"/>
          </ac:spMkLst>
        </pc:spChg>
        <pc:picChg chg="add mod">
          <ac:chgData name="Chetan Madivalar" userId="a983c629d085a932" providerId="LiveId" clId="{0EC20E26-8C83-452E-ABD0-93ACA24CE126}" dt="2023-06-16T03:13:54.815" v="89" actId="26606"/>
          <ac:picMkLst>
            <pc:docMk/>
            <pc:sldMk cId="2784543539" sldId="256"/>
            <ac:picMk id="2" creationId="{2187E812-A9A6-8144-7746-5A3D2D586DD1}"/>
          </ac:picMkLst>
        </pc:picChg>
        <pc:picChg chg="mod ord">
          <ac:chgData name="Chetan Madivalar" userId="a983c629d085a932" providerId="LiveId" clId="{0EC20E26-8C83-452E-ABD0-93ACA24CE126}" dt="2023-06-17T03:33:18.007" v="247" actId="14100"/>
          <ac:picMkLst>
            <pc:docMk/>
            <pc:sldMk cId="2784543539" sldId="256"/>
            <ac:picMk id="1028" creationId="{969BB702-8468-4EF1-99EE-545E274C0563}"/>
          </ac:picMkLst>
        </pc:picChg>
      </pc:sldChg>
      <pc:sldChg chg="modSp mod">
        <pc:chgData name="Chetan Madivalar" userId="a983c629d085a932" providerId="LiveId" clId="{0EC20E26-8C83-452E-ABD0-93ACA24CE126}" dt="2023-06-16T05:31:21.730" v="201" actId="20577"/>
        <pc:sldMkLst>
          <pc:docMk/>
          <pc:sldMk cId="2705756175" sldId="257"/>
        </pc:sldMkLst>
        <pc:spChg chg="mod">
          <ac:chgData name="Chetan Madivalar" userId="a983c629d085a932" providerId="LiveId" clId="{0EC20E26-8C83-452E-ABD0-93ACA24CE126}" dt="2023-06-16T05:31:21.730" v="201" actId="20577"/>
          <ac:spMkLst>
            <pc:docMk/>
            <pc:sldMk cId="2705756175" sldId="257"/>
            <ac:spMk id="3" creationId="{5DBB7E7D-7F7E-BCD5-2CD5-DEDA57500A00}"/>
          </ac:spMkLst>
        </pc:spChg>
      </pc:sldChg>
      <pc:sldChg chg="modSp mod">
        <pc:chgData name="Chetan Madivalar" userId="a983c629d085a932" providerId="LiveId" clId="{0EC20E26-8C83-452E-ABD0-93ACA24CE126}" dt="2023-06-25T03:13:32.871" v="566" actId="20577"/>
        <pc:sldMkLst>
          <pc:docMk/>
          <pc:sldMk cId="2450302807" sldId="258"/>
        </pc:sldMkLst>
        <pc:spChg chg="mod">
          <ac:chgData name="Chetan Madivalar" userId="a983c629d085a932" providerId="LiveId" clId="{0EC20E26-8C83-452E-ABD0-93ACA24CE126}" dt="2023-06-25T03:13:32.871" v="566" actId="20577"/>
          <ac:spMkLst>
            <pc:docMk/>
            <pc:sldMk cId="2450302807" sldId="258"/>
            <ac:spMk id="3" creationId="{5B778325-42EB-E53E-B8CD-5CF51B31291F}"/>
          </ac:spMkLst>
        </pc:spChg>
      </pc:sldChg>
      <pc:sldChg chg="addSp delSp modSp new mod ord setBg">
        <pc:chgData name="Chetan Madivalar" userId="a983c629d085a932" providerId="LiveId" clId="{0EC20E26-8C83-452E-ABD0-93ACA24CE126}" dt="2023-06-25T03:11:31.261" v="553" actId="113"/>
        <pc:sldMkLst>
          <pc:docMk/>
          <pc:sldMk cId="2242377433" sldId="259"/>
        </pc:sldMkLst>
        <pc:spChg chg="mod">
          <ac:chgData name="Chetan Madivalar" userId="a983c629d085a932" providerId="LiveId" clId="{0EC20E26-8C83-452E-ABD0-93ACA24CE126}" dt="2023-06-25T03:11:00.692" v="527" actId="14100"/>
          <ac:spMkLst>
            <pc:docMk/>
            <pc:sldMk cId="2242377433" sldId="259"/>
            <ac:spMk id="2" creationId="{D6D89CA2-940A-90AC-53F4-03FDBB95B223}"/>
          </ac:spMkLst>
        </pc:spChg>
        <pc:spChg chg="del">
          <ac:chgData name="Chetan Madivalar" userId="a983c629d085a932" providerId="LiveId" clId="{0EC20E26-8C83-452E-ABD0-93ACA24CE126}" dt="2023-06-25T03:00:48.811" v="272" actId="26606"/>
          <ac:spMkLst>
            <pc:docMk/>
            <pc:sldMk cId="2242377433" sldId="259"/>
            <ac:spMk id="3" creationId="{C9C3C7B4-B680-E9B4-177C-99FC733FF25C}"/>
          </ac:spMkLst>
        </pc:spChg>
        <pc:spChg chg="add del mod">
          <ac:chgData name="Chetan Madivalar" userId="a983c629d085a932" providerId="LiveId" clId="{0EC20E26-8C83-452E-ABD0-93ACA24CE126}" dt="2023-06-25T03:09:19.218" v="497"/>
          <ac:spMkLst>
            <pc:docMk/>
            <pc:sldMk cId="2242377433" sldId="259"/>
            <ac:spMk id="4" creationId="{8452F94D-BBAF-8E36-A775-8E1EFCA507A1}"/>
          </ac:spMkLst>
        </pc:spChg>
        <pc:spChg chg="add del mod">
          <ac:chgData name="Chetan Madivalar" userId="a983c629d085a932" providerId="LiveId" clId="{0EC20E26-8C83-452E-ABD0-93ACA24CE126}" dt="2023-06-25T03:09:19.218" v="499"/>
          <ac:spMkLst>
            <pc:docMk/>
            <pc:sldMk cId="2242377433" sldId="259"/>
            <ac:spMk id="6" creationId="{24956349-DB3C-5127-B2E3-3A0A46FB38E2}"/>
          </ac:spMkLst>
        </pc:spChg>
        <pc:spChg chg="add mod">
          <ac:chgData name="Chetan Madivalar" userId="a983c629d085a932" providerId="LiveId" clId="{0EC20E26-8C83-452E-ABD0-93ACA24CE126}" dt="2023-06-25T03:11:31.261" v="553" actId="113"/>
          <ac:spMkLst>
            <pc:docMk/>
            <pc:sldMk cId="2242377433" sldId="259"/>
            <ac:spMk id="7" creationId="{4708F2E6-08F0-F0ED-79C5-58FE89E34849}"/>
          </ac:spMkLst>
        </pc:spChg>
        <pc:spChg chg="add">
          <ac:chgData name="Chetan Madivalar" userId="a983c629d085a932" providerId="LiveId" clId="{0EC20E26-8C83-452E-ABD0-93ACA24CE126}" dt="2023-06-25T03:00:48.811" v="272" actId="26606"/>
          <ac:spMkLst>
            <pc:docMk/>
            <pc:sldMk cId="2242377433" sldId="259"/>
            <ac:spMk id="9" creationId="{C1DD1A8A-57D5-4A81-AD04-532B043C5611}"/>
          </ac:spMkLst>
        </pc:spChg>
        <pc:spChg chg="add">
          <ac:chgData name="Chetan Madivalar" userId="a983c629d085a932" providerId="LiveId" clId="{0EC20E26-8C83-452E-ABD0-93ACA24CE126}" dt="2023-06-25T03:00:48.811" v="272" actId="26606"/>
          <ac:spMkLst>
            <pc:docMk/>
            <pc:sldMk cId="2242377433" sldId="259"/>
            <ac:spMk id="11" creationId="{007891EC-4501-44ED-A8C8-B11B6DB767AB}"/>
          </ac:spMkLst>
        </pc:spChg>
        <pc:picChg chg="add">
          <ac:chgData name="Chetan Madivalar" userId="a983c629d085a932" providerId="LiveId" clId="{0EC20E26-8C83-452E-ABD0-93ACA24CE126}" dt="2023-06-25T03:00:48.811" v="272" actId="26606"/>
          <ac:picMkLst>
            <pc:docMk/>
            <pc:sldMk cId="2242377433" sldId="259"/>
            <ac:picMk id="5" creationId="{4D251B29-FC47-DE75-FDDF-F9B5DB7640C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8411C-94BE-9EC5-CF84-8BE9038239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E48621-47B2-01E9-BE3A-FD0BA6AE17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EDE8D-B1C9-CDBC-F830-DFE219A0F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8C47-E9E7-4CF3-9B43-C7A4CE53553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FA449-7450-0291-1EDA-B35D96497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84DF1-93E8-9BC9-E4E0-6AF74BA61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9BF2-6CAE-430B-8F93-6C65A818F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12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9D8A6-DAC9-1A22-2963-7F4497976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FF7DC1-7C42-4512-B456-26F5C33741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7C3C22-F377-8B40-678C-616A0AA67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8C47-E9E7-4CF3-9B43-C7A4CE53553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898FA-A19B-8C6A-56DD-13F02722D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A8084-E1B4-24AB-D11E-272B7A0AD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9BF2-6CAE-430B-8F93-6C65A818F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6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1C211E-8174-C7BA-F621-BF196B7337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1753F4-AC81-D699-2CBB-AB8875117B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B9488-86B1-3DEA-D355-3CAC681BE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8C47-E9E7-4CF3-9B43-C7A4CE53553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44EF4-F15A-249A-6FE5-E95A90E36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8578A-D56E-5DEE-BBF3-566890ECE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9BF2-6CAE-430B-8F93-6C65A818F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0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2F7CB-C462-DD58-1EFB-AA78158E4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6412D-C62B-318B-CD35-F69081D44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71E84-1179-7427-CBE2-8E2D8ED85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8C47-E9E7-4CF3-9B43-C7A4CE53553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53BAA-ED69-40AB-01AA-FC07A880C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D084A-CE5E-4C6C-9DAC-DD72ECC2E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9BF2-6CAE-430B-8F93-6C65A818F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4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D3E7E-75DE-FF69-0E5E-E144C3BE4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5ACCD-6F63-9CE2-0D05-D09EA6950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A3BC9-9994-97D1-05AF-FF509EB3B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8C47-E9E7-4CF3-9B43-C7A4CE53553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90777-BA67-0066-8B99-ABC172DD9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1A908-E803-E0A2-7566-4AFB81F5C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9BF2-6CAE-430B-8F93-6C65A818F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14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1E744-70B6-00A4-3463-22B53983A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6CFBD-C53D-516A-F97D-FD76D2347F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E852ED-4A3B-CE9E-3B76-E2E74CD4FA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CB61B5-EF6C-D37C-0602-56A248C7E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8C47-E9E7-4CF3-9B43-C7A4CE53553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F3AF8-F7C1-9D28-E210-0B3D8A5C8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17F2E-7E67-A7B4-6DB0-71081318A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9BF2-6CAE-430B-8F93-6C65A818F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148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4D861-2625-FE0A-13EF-5CE2E3A22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BAD0E9-15C4-92B2-E35E-F487E4433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CA9AA7-CBC3-B9AC-4720-AD8BDBB7ED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A28B47-EA47-FA01-C8A8-76C5B19A91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E629E9-D53A-4256-AE6C-2AFE9C31A2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FDCBF2-E3C2-B5C2-045A-B63DFAB2C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8C47-E9E7-4CF3-9B43-C7A4CE53553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6AD37D-CE37-4A20-3D1C-CA10271F3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482AEC-C3B3-B08B-6920-FC45E484E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9BF2-6CAE-430B-8F93-6C65A818F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37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A4565-558A-15D2-DC2E-632B7124C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FDB296-9315-49B8-6C0C-59F9AEA1A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8C47-E9E7-4CF3-9B43-C7A4CE53553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8EF94B-C8A1-F032-D1F7-3BC6FC57A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9863D-34A5-7904-E984-D5B963A7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9BF2-6CAE-430B-8F93-6C65A818F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5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8759B3-EBA5-C1F0-65B7-F28B1381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8C47-E9E7-4CF3-9B43-C7A4CE53553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A68D29-C9A7-343F-FB32-4230B2CD1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DBE1F1-142B-B69F-5BB8-AFB5CD383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9BF2-6CAE-430B-8F93-6C65A818F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7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5B6A2-13D4-BCEC-5F72-9C9FBF4D0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6671D-2CD0-6D45-540A-F03711A69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992BBD-C803-E659-AEC0-82C977B03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16BCCE-2F9B-35A0-CB78-F80168A6C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8C47-E9E7-4CF3-9B43-C7A4CE53553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D03107-D20B-5DAD-F182-6E4436DC2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013BE-B748-7ABE-6352-A53CBCB31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9BF2-6CAE-430B-8F93-6C65A818F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88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005AF-7780-5D13-D7D5-20A39A5CE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5716FF-6A61-680B-9581-257B93D1EB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3EF91E-1B71-9716-C735-234107E7C0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E7DD86-D472-61E5-952C-467B85DD0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8C47-E9E7-4CF3-9B43-C7A4CE53553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503F5E-0B1A-0971-FA5D-D58F2B99A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28040F-CD0E-95C9-D6A1-5A1A1FFF8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9BF2-6CAE-430B-8F93-6C65A818F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351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4581B5-B709-8153-DEFB-4FAE9AD20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C84CEE-3F98-ECA3-E903-80F3D31F8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7D38B0-3B01-5F0F-E129-DE53DE7AA1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A8C47-E9E7-4CF3-9B43-C7A4CE53553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9809C-2FD9-1F07-F29D-B2E368CC8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1E7CF-2802-D908-C02C-5551B9DA14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09BF2-6CAE-430B-8F93-6C65A818F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6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Desk with stethoscope and computer keyboard">
            <a:extLst>
              <a:ext uri="{FF2B5EF4-FFF2-40B4-BE49-F238E27FC236}">
                <a16:creationId xmlns:a16="http://schemas.microsoft.com/office/drawing/2014/main" id="{4D251B29-FC47-DE75-FDDF-F9B5DB7640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58" b="15172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D89CA2-940A-90AC-53F4-03FDBB95B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" y="-289368"/>
            <a:ext cx="6571372" cy="506971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br>
              <a:rPr lang="en-US" sz="54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</a:br>
            <a:r>
              <a:rPr lang="en-US" sz="4900" b="1" kern="1200" dirty="0">
                <a:solidFill>
                  <a:srgbClr val="7030A0"/>
                </a:solidFill>
                <a:effectLst/>
                <a:latin typeface="+mn-lt"/>
                <a:ea typeface="+mj-ea"/>
                <a:cs typeface="+mj-cs"/>
              </a:rPr>
              <a:t>ETHICAL, LEGAL &amp; </a:t>
            </a:r>
            <a:br>
              <a:rPr lang="en-US" sz="4900" b="1" kern="1200" dirty="0">
                <a:solidFill>
                  <a:srgbClr val="7030A0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en-US" sz="4900" b="1" kern="1200" dirty="0">
                <a:solidFill>
                  <a:srgbClr val="7030A0"/>
                </a:solidFill>
                <a:effectLst/>
                <a:latin typeface="+mn-lt"/>
                <a:ea typeface="+mj-ea"/>
                <a:cs typeface="+mj-cs"/>
              </a:rPr>
              <a:t>REGULATORY DIMENSIONS IN THE ADVANCEMENT OF TELEMEDICINE IN THE </a:t>
            </a:r>
            <a:br>
              <a:rPr lang="en-US" sz="4900" b="1" kern="1200" dirty="0">
                <a:solidFill>
                  <a:srgbClr val="7030A0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en-US" sz="4900" b="1" kern="1200" dirty="0">
                <a:solidFill>
                  <a:srgbClr val="7030A0"/>
                </a:solidFill>
                <a:effectLst/>
                <a:latin typeface="+mn-lt"/>
                <a:ea typeface="+mj-ea"/>
                <a:cs typeface="+mj-cs"/>
              </a:rPr>
              <a:t>UNITED STATES</a:t>
            </a:r>
            <a:br>
              <a:rPr lang="en-US" sz="4900" b="1" kern="1200" dirty="0">
                <a:solidFill>
                  <a:srgbClr val="7030A0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en-US" sz="4000" dirty="0">
                <a:solidFill>
                  <a:srgbClr val="FFFFFF"/>
                </a:solidFill>
                <a:latin typeface="+mn-lt"/>
              </a:rPr>
              <a:t> </a:t>
            </a:r>
            <a:br>
              <a:rPr lang="en-US" sz="4000" dirty="0">
                <a:solidFill>
                  <a:srgbClr val="FFFFFF"/>
                </a:solidFill>
                <a:latin typeface="+mn-lt"/>
              </a:rPr>
            </a:br>
            <a:endParaRPr lang="en-US" sz="40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08F2E6-08F0-F0ED-79C5-58FE89E34849}"/>
              </a:ext>
            </a:extLst>
          </p:cNvPr>
          <p:cNvSpPr txBox="1"/>
          <p:nvPr/>
        </p:nvSpPr>
        <p:spPr>
          <a:xfrm>
            <a:off x="278779" y="4170556"/>
            <a:ext cx="64808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                     FINAL PROJECT PRESENTATION</a:t>
            </a:r>
          </a:p>
          <a:p>
            <a:endParaRPr lang="en-US" sz="2000" b="1" dirty="0"/>
          </a:p>
          <a:p>
            <a:r>
              <a:rPr lang="en-US" sz="2000" b="1" dirty="0"/>
              <a:t>CS 584- ETHICAL &amp; LEGAL ISSUES IN HEALTH INFORMATICS</a:t>
            </a:r>
          </a:p>
          <a:p>
            <a:endParaRPr lang="en-US" sz="2000" b="1" dirty="0"/>
          </a:p>
          <a:p>
            <a:r>
              <a:rPr lang="en-US" sz="2000" b="1" dirty="0"/>
              <a:t>PRESENTED BY:</a:t>
            </a:r>
          </a:p>
          <a:p>
            <a:r>
              <a:rPr lang="en-US" sz="2000" b="1" dirty="0" err="1"/>
              <a:t>Dr.Deepashree</a:t>
            </a:r>
            <a:r>
              <a:rPr lang="en-US" sz="2000" b="1" dirty="0"/>
              <a:t> </a:t>
            </a:r>
            <a:r>
              <a:rPr lang="en-US" sz="2000" b="1" dirty="0" err="1"/>
              <a:t>Rajendraprasad</a:t>
            </a:r>
            <a:r>
              <a:rPr lang="en-US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2377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3" name="Rectangle 1042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9CEF0B-466B-E33E-30A1-82ABF34F6A8C}"/>
              </a:ext>
            </a:extLst>
          </p:cNvPr>
          <p:cNvSpPr txBox="1"/>
          <p:nvPr/>
        </p:nvSpPr>
        <p:spPr>
          <a:xfrm>
            <a:off x="173620" y="78060"/>
            <a:ext cx="5613721" cy="20072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200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200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200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200" i="1" kern="1200" dirty="0">
              <a:solidFill>
                <a:srgbClr val="7030A0"/>
              </a:solidFill>
              <a:effectLst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dirty="0">
                <a:solidFill>
                  <a:srgbClr val="7030A0"/>
                </a:solidFill>
                <a:effectLst/>
                <a:ea typeface="+mj-ea"/>
                <a:cs typeface="+mj-cs"/>
              </a:rPr>
              <a:t>ETHICAL, LEGAL &amp; REGULATORY DIMENSIONS IN THE ADVANCEMENT OF TELEMEDICINE IN THE UNITED STATES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200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200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7AEF40-0E5B-F738-6BF2-87C541850E6B}"/>
              </a:ext>
            </a:extLst>
          </p:cNvPr>
          <p:cNvSpPr txBox="1"/>
          <p:nvPr/>
        </p:nvSpPr>
        <p:spPr>
          <a:xfrm>
            <a:off x="173619" y="1886673"/>
            <a:ext cx="6322449" cy="4547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endParaRPr lang="en-US" sz="1400" b="1" i="0" u="sng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n-US" sz="1400" b="1" i="0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Telemedicine enables remote delivery of healthcare services using telecommunications technology.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offers benefits like increased access to care, improved patient outcomes, and reduced healthcare costs.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Rapid growth of telemedicine raises important ethical, legal, and regulatory considerations.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presentation explores the key dimensions surrounding telemedicine in the United States.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Focus areas: ethical dilemmas, legal complexities, and regulatory challenges.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and navigating these dimensions ensure responsible and effective use of telemedicine.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Goal: Promoting equitable and quality healthcare for all Americans.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endParaRPr lang="en-US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discussion is based on two key papers: 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"Ethical and Legal Challenges of Telemedicine in the Era of the COVID-19 Pandemic" by </a:t>
            </a:r>
            <a:r>
              <a:rPr lang="en-US" sz="1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Solimini</a:t>
            </a: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et al. (2021) and 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"Regulatory, Legal, and Ethical Considerations of Telemedicine" by Fields (2020).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5" name="Oval 1044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187E812-A9A6-8144-7746-5A3D2D586D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20" r="20236" b="-1"/>
          <a:stretch/>
        </p:blipFill>
        <p:spPr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</p:pic>
      <p:sp>
        <p:nvSpPr>
          <p:cNvPr id="1047" name="Arc 1046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969BB702-8468-4EF1-99EE-545E274C05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55" r="8891"/>
          <a:stretch/>
        </p:blipFill>
        <p:spPr bwMode="auto">
          <a:xfrm>
            <a:off x="6523463" y="-55755"/>
            <a:ext cx="3257455" cy="2805945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543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B7E7D-7F7E-BCD5-2CD5-DEDA57500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5626"/>
            <a:ext cx="87122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0" i="0" dirty="0">
                <a:effectLst/>
                <a:cs typeface="Times New Roman" panose="02020603050405020304" pitchFamily="18" charset="0"/>
              </a:rPr>
              <a:t> </a:t>
            </a:r>
            <a:r>
              <a:rPr lang="en-US" sz="1600" b="1" i="0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ETHICAL CONSIDERATIONS</a:t>
            </a:r>
          </a:p>
          <a:p>
            <a:pPr>
              <a:buFont typeface="+mj-lt"/>
              <a:buAutoNum type="arabicPeriod"/>
            </a:pPr>
            <a:r>
              <a:rPr lang="en-US" sz="1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Informed Consent: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Ensuring patients receive adequate information regarding the nature, risks, and benefits of telemedicine services.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Facilitating patient understanding of telemedicine limitations, alternatives, and potential outcomes.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Addressing disparities in digital literacy and access to technology that may impact informed consent.</a:t>
            </a:r>
          </a:p>
          <a:p>
            <a:pPr>
              <a:buFont typeface="+mj-lt"/>
              <a:buAutoNum type="arabicPeriod"/>
            </a:pPr>
            <a:r>
              <a:rPr lang="en-US" sz="1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Patient Privacy and Confidentiality: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Safeguarding patient data during telemedicine consultations to maintain confidentiality.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Complying with Health Insurance Portability and Accountability Act (HIPAA) regulations to protect patient privacy.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Mitigating risks of data breaches and unauthorized access to protected health information (PHI).</a:t>
            </a:r>
          </a:p>
          <a:p>
            <a:pPr>
              <a:buFont typeface="+mj-lt"/>
              <a:buAutoNum type="arabicPeriod"/>
            </a:pPr>
            <a:r>
              <a:rPr lang="en-US" sz="1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Equity of Access: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Identifying and addressing disparities in access to telemedicine services among underserved populations.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Bridging the digital divide to ensure equitable access to technology for all patients.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Developing strategies to prevent exacerbation of existing health inequalities through telemedicine.</a:t>
            </a:r>
          </a:p>
          <a:p>
            <a:pPr>
              <a:buFont typeface="+mj-lt"/>
              <a:buAutoNum type="arabicPeriod"/>
            </a:pPr>
            <a:r>
              <a:rPr lang="en-US" sz="1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Quality of Care: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Ensuring telemedicine services meet established standards of care, including diagnostic accuracy and treatment effectiveness.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Monitoring and addressing challenges related to technological limitations and potential errors in remote healthcare delivery.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Promoting ongoing quality improvement and continuous professional development in telemedicine practice.</a:t>
            </a:r>
          </a:p>
          <a:p>
            <a:pPr>
              <a:buFont typeface="+mj-lt"/>
              <a:buAutoNum type="arabicPeriod"/>
            </a:pPr>
            <a:r>
              <a:rPr lang="en-US" sz="1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Principles of Beneficence: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Balancing the benefits of telemedicine such as increased access and convenience, against potential risks and limitations.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Prioritizing patient well-being and safety in the delivery of remote healthcare services.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Promoting ethical decision-making that maximizes positive outcomes and minimizes harm.</a:t>
            </a:r>
          </a:p>
          <a:p>
            <a:endParaRPr lang="en-US" sz="1400" dirty="0">
              <a:cs typeface="Times New Roman" panose="02020603050405020304" pitchFamily="18" charset="0"/>
            </a:endParaRPr>
          </a:p>
        </p:txBody>
      </p:sp>
      <p:pic>
        <p:nvPicPr>
          <p:cNvPr id="6" name="Picture 4" descr="Desk with stethoscope and computer keyboard">
            <a:extLst>
              <a:ext uri="{FF2B5EF4-FFF2-40B4-BE49-F238E27FC236}">
                <a16:creationId xmlns:a16="http://schemas.microsoft.com/office/drawing/2014/main" id="{A84FB898-CA41-7091-C8DD-B7D9F7F274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964" r="-1" b="-1"/>
          <a:stretch/>
        </p:blipFill>
        <p:spPr>
          <a:xfrm>
            <a:off x="8483600" y="-25400"/>
            <a:ext cx="3742304" cy="685800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05756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78325-42EB-E53E-B8CD-5CF51B312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8597900" cy="68579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b="1" i="0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LEGAL AND REGULATORY CONSIDERATIONS</a:t>
            </a:r>
          </a:p>
          <a:p>
            <a:pPr>
              <a:buFont typeface="+mj-lt"/>
              <a:buAutoNum type="arabicPeriod"/>
            </a:pPr>
            <a:r>
              <a:rPr lang="en-US" sz="1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Licensing: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Navigating variations in state licensing requirements and ensuring compliance with regulations.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Addressing challenges associated with the provision of telemedicine services across state lines.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Adhering to licensing requirements in the state where the patient is located.</a:t>
            </a:r>
          </a:p>
          <a:p>
            <a:pPr>
              <a:buFont typeface="+mj-lt"/>
              <a:buAutoNum type="arabicPeriod"/>
            </a:pPr>
            <a:r>
              <a:rPr lang="en-US" sz="1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Internet Prescribing: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Complying with laws and regulations related to prescribing medication remotely.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Ensuring appropriate prescribing practices, patient evaluation, and follow-up care.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Balancing patient access to necessary medications with potential risks of misuse and abuse.</a:t>
            </a:r>
          </a:p>
          <a:p>
            <a:pPr>
              <a:buFont typeface="+mj-lt"/>
              <a:buAutoNum type="arabicPeriod"/>
            </a:pPr>
            <a:r>
              <a:rPr lang="en-US" sz="1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Malpractice Insurance: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Determining liability and addressing issues of medical malpractice during telemedicine consultations.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Evaluating insurance coverage and policies to mitigate liability risks for healthcare providers.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Developing guidelines and protocols to manage liability concerns in remote care settings.</a:t>
            </a:r>
          </a:p>
          <a:p>
            <a:pPr>
              <a:buFont typeface="+mj-lt"/>
              <a:buAutoNum type="arabicPeriod"/>
            </a:pPr>
            <a:r>
              <a:rPr lang="en-US" sz="1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Conflicts of Interest: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Addressing potential conflicts of interest, such as financial incentives or relationships between telemedicine providers and pharmaceutical companies.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Ensuring transparency and maintaining the primacy of patient welfare in decision-making processes.</a:t>
            </a:r>
          </a:p>
          <a:p>
            <a:pPr>
              <a:buFont typeface="+mj-lt"/>
              <a:buAutoNum type="arabicPeriod"/>
            </a:pPr>
            <a:r>
              <a:rPr lang="en-US" sz="1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Clinical Privileges and Credentials: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Establishing criteria for granting clinical privileges and credentials in telemedicine practice.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Ensuring healthcare providers possess the necessary qualifications and competencies for remote care.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Adhering to professional standards and guidelines when delivering telemedicine services.</a:t>
            </a:r>
          </a:p>
          <a:p>
            <a:pPr marL="0" indent="0">
              <a:buNone/>
            </a:pPr>
            <a:endParaRPr lang="en-US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i="0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en-US" sz="1400" b="0" i="0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Telemedicine has witnessed remarkable progress and adoption, revolutionizing the delivery of healthcare services in the United States. As telemedicine continues to develop, it is essential to strike a balance between technological advancement, ethical practice and legal compliance in order to maximize its revolutionary potential in the healthcare industry.</a:t>
            </a:r>
          </a:p>
          <a:p>
            <a:endParaRPr lang="en-US" sz="500" dirty="0"/>
          </a:p>
        </p:txBody>
      </p:sp>
      <p:pic>
        <p:nvPicPr>
          <p:cNvPr id="5" name="Picture 4" descr="Desk with stethoscope and computer keyboard">
            <a:extLst>
              <a:ext uri="{FF2B5EF4-FFF2-40B4-BE49-F238E27FC236}">
                <a16:creationId xmlns:a16="http://schemas.microsoft.com/office/drawing/2014/main" id="{321D802B-8507-F5AB-A882-5D973FD6D9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964" r="-1" b="-1"/>
          <a:stretch/>
        </p:blipFill>
        <p:spPr>
          <a:xfrm>
            <a:off x="8122723" y="-213745"/>
            <a:ext cx="4081153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50302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754</Words>
  <Application>Microsoft Office PowerPoint</Application>
  <PresentationFormat>Widescreen</PresentationFormat>
  <Paragraphs>71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Theme</vt:lpstr>
      <vt:lpstr>                                                               ETHICAL, LEGAL &amp;  REGULATORY DIMENSIONS IN THE ADVANCEMENT OF TELEMEDICINE IN THE  UNITED STATES 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Chetan Madivalar</dc:creator>
  <cp:lastModifiedBy>Chetan Madivalar</cp:lastModifiedBy>
  <cp:revision>1</cp:revision>
  <dcterms:created xsi:type="dcterms:W3CDTF">2023-06-15T06:19:06Z</dcterms:created>
  <dcterms:modified xsi:type="dcterms:W3CDTF">2023-06-25T03:21:38Z</dcterms:modified>
</cp:coreProperties>
</file>